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8288000" cy="10287000"/>
  <p:notesSz cx="6858000" cy="9144000"/>
  <p:embeddedFontLst>
    <p:embeddedFont>
      <p:font typeface="TT Interphases" charset="1" panose="02000503020000020004"/>
      <p:regular r:id="rId18"/>
    </p:embeddedFont>
    <p:embeddedFont>
      <p:font typeface="Cooper BT Light" charset="1" panose="0208050304030B020404"/>
      <p:regular r:id="rId19"/>
    </p:embeddedFont>
    <p:embeddedFont>
      <p:font typeface="TT Interphases Bold" charset="1" panose="02000803060000020004"/>
      <p:regular r:id="rId20"/>
    </p:embeddedFont>
    <p:embeddedFont>
      <p:font typeface="Cooper BT Medium" charset="1" panose="0208060305030B020404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png" Type="http://schemas.openxmlformats.org/officeDocument/2006/relationships/image"/><Relationship Id="rId4" Target="../media/image7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png" Type="http://schemas.openxmlformats.org/officeDocument/2006/relationships/image"/><Relationship Id="rId4" Target="../media/image10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png" Type="http://schemas.openxmlformats.org/officeDocument/2006/relationships/image"/><Relationship Id="rId4" Target="../media/image13.png" Type="http://schemas.openxmlformats.org/officeDocument/2006/relationships/image"/><Relationship Id="rId5" Target="../media/image14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2.png" Type="http://schemas.openxmlformats.org/officeDocument/2006/relationships/image"/><Relationship Id="rId4" Target="../media/image23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8267700" cy="10287000"/>
            <a:chOff x="0" y="0"/>
            <a:chExt cx="2177501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77501" cy="2709333"/>
            </a:xfrm>
            <a:custGeom>
              <a:avLst/>
              <a:gdLst/>
              <a:ahLst/>
              <a:cxnLst/>
              <a:rect r="r" b="b" t="t" l="l"/>
              <a:pathLst>
                <a:path h="2709333" w="2177501">
                  <a:moveTo>
                    <a:pt x="0" y="0"/>
                  </a:moveTo>
                  <a:lnTo>
                    <a:pt x="2177501" y="0"/>
                  </a:lnTo>
                  <a:lnTo>
                    <a:pt x="2177501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2563EB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2177501" cy="27379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296400" y="666750"/>
            <a:ext cx="8324850" cy="5398824"/>
            <a:chOff x="0" y="0"/>
            <a:chExt cx="11099800" cy="7198432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0" y="6680272"/>
              <a:ext cx="11099800" cy="5181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119"/>
                </a:lnSpc>
              </a:pPr>
              <a:r>
                <a:rPr lang="en-US" sz="2399" spc="-47">
                  <a:solidFill>
                    <a:srgbClr val="FFFFFF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Presentación comercial de soluciones integradas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219075"/>
              <a:ext cx="11099800" cy="59996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1499"/>
                </a:lnSpc>
              </a:pPr>
              <a:r>
                <a:rPr lang="en-US" sz="11499" spc="-229">
                  <a:solidFill>
                    <a:srgbClr val="FFFFFF"/>
                  </a:solidFill>
                  <a:latin typeface="Cooper BT Light"/>
                  <a:ea typeface="Cooper BT Light"/>
                  <a:cs typeface="Cooper BT Light"/>
                  <a:sym typeface="Cooper BT Light"/>
                </a:rPr>
                <a:t>EKO — La solución armada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9296400" y="8724859"/>
            <a:ext cx="8324850" cy="895391"/>
            <a:chOff x="0" y="0"/>
            <a:chExt cx="11099800" cy="1193854"/>
          </a:xfrm>
        </p:grpSpPr>
        <p:sp>
          <p:nvSpPr>
            <p:cNvPr name="TextBox 9" id="9"/>
            <p:cNvSpPr txBox="true"/>
            <p:nvPr/>
          </p:nvSpPr>
          <p:spPr>
            <a:xfrm rot="0">
              <a:off x="0" y="659184"/>
              <a:ext cx="11099800" cy="5346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359"/>
                </a:lnSpc>
              </a:pPr>
              <a:r>
                <a:rPr lang="en-US" sz="2400">
                  <a:solidFill>
                    <a:srgbClr val="FFFFFF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Especialista en Soluciones Armadas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0" y="-19050"/>
              <a:ext cx="11099800" cy="58123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40"/>
                </a:lnSpc>
              </a:pPr>
              <a:r>
                <a:rPr lang="en-US" b="true" sz="2800">
                  <a:solidFill>
                    <a:srgbClr val="FFFFFF"/>
                  </a:solidFill>
                  <a:latin typeface="TT Interphases Bold"/>
                  <a:ea typeface="TT Interphases Bold"/>
                  <a:cs typeface="TT Interphases Bold"/>
                  <a:sym typeface="TT Interphases Bold"/>
                </a:rPr>
                <a:t>[Nombre del Presentador]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666750" y="666750"/>
            <a:ext cx="6886575" cy="8953500"/>
            <a:chOff x="0" y="0"/>
            <a:chExt cx="812800" cy="105675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1056752"/>
            </a:xfrm>
            <a:custGeom>
              <a:avLst/>
              <a:gdLst/>
              <a:ahLst/>
              <a:cxnLst/>
              <a:rect r="r" b="b" t="t" l="l"/>
              <a:pathLst>
                <a:path h="1056752" w="812800">
                  <a:moveTo>
                    <a:pt x="44968" y="0"/>
                  </a:moveTo>
                  <a:lnTo>
                    <a:pt x="767832" y="0"/>
                  </a:lnTo>
                  <a:cubicBezTo>
                    <a:pt x="779758" y="0"/>
                    <a:pt x="791196" y="4738"/>
                    <a:pt x="799629" y="13171"/>
                  </a:cubicBezTo>
                  <a:cubicBezTo>
                    <a:pt x="808062" y="21604"/>
                    <a:pt x="812800" y="33042"/>
                    <a:pt x="812800" y="44968"/>
                  </a:cubicBezTo>
                  <a:lnTo>
                    <a:pt x="812800" y="1011784"/>
                  </a:lnTo>
                  <a:cubicBezTo>
                    <a:pt x="812800" y="1023711"/>
                    <a:pt x="808062" y="1035148"/>
                    <a:pt x="799629" y="1043582"/>
                  </a:cubicBezTo>
                  <a:cubicBezTo>
                    <a:pt x="791196" y="1052015"/>
                    <a:pt x="779758" y="1056752"/>
                    <a:pt x="767832" y="1056752"/>
                  </a:cubicBezTo>
                  <a:lnTo>
                    <a:pt x="44968" y="1056752"/>
                  </a:lnTo>
                  <a:cubicBezTo>
                    <a:pt x="33042" y="1056752"/>
                    <a:pt x="21604" y="1052015"/>
                    <a:pt x="13171" y="1043582"/>
                  </a:cubicBezTo>
                  <a:cubicBezTo>
                    <a:pt x="4738" y="1035148"/>
                    <a:pt x="0" y="1023711"/>
                    <a:pt x="0" y="1011784"/>
                  </a:cubicBezTo>
                  <a:lnTo>
                    <a:pt x="0" y="44968"/>
                  </a:lnTo>
                  <a:cubicBezTo>
                    <a:pt x="0" y="33042"/>
                    <a:pt x="4738" y="21604"/>
                    <a:pt x="13171" y="13171"/>
                  </a:cubicBezTo>
                  <a:cubicBezTo>
                    <a:pt x="21604" y="4738"/>
                    <a:pt x="33042" y="0"/>
                    <a:pt x="44968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189" r="0" b="-189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8267700" cy="10287000"/>
            <a:chOff x="0" y="0"/>
            <a:chExt cx="2177501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77501" cy="2709333"/>
            </a:xfrm>
            <a:custGeom>
              <a:avLst/>
              <a:gdLst/>
              <a:ahLst/>
              <a:cxnLst/>
              <a:rect r="r" b="b" t="t" l="l"/>
              <a:pathLst>
                <a:path h="2709333" w="2177501">
                  <a:moveTo>
                    <a:pt x="0" y="0"/>
                  </a:moveTo>
                  <a:lnTo>
                    <a:pt x="2177501" y="0"/>
                  </a:lnTo>
                  <a:lnTo>
                    <a:pt x="2177501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2563EB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2177501" cy="27379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666750" y="666750"/>
            <a:ext cx="6886575" cy="8953500"/>
            <a:chOff x="0" y="0"/>
            <a:chExt cx="812800" cy="105675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1056752"/>
            </a:xfrm>
            <a:custGeom>
              <a:avLst/>
              <a:gdLst/>
              <a:ahLst/>
              <a:cxnLst/>
              <a:rect r="r" b="b" t="t" l="l"/>
              <a:pathLst>
                <a:path h="1056752" w="812800">
                  <a:moveTo>
                    <a:pt x="44968" y="0"/>
                  </a:moveTo>
                  <a:lnTo>
                    <a:pt x="767832" y="0"/>
                  </a:lnTo>
                  <a:cubicBezTo>
                    <a:pt x="779758" y="0"/>
                    <a:pt x="791196" y="4738"/>
                    <a:pt x="799629" y="13171"/>
                  </a:cubicBezTo>
                  <a:cubicBezTo>
                    <a:pt x="808062" y="21604"/>
                    <a:pt x="812800" y="33042"/>
                    <a:pt x="812800" y="44968"/>
                  </a:cubicBezTo>
                  <a:lnTo>
                    <a:pt x="812800" y="1011784"/>
                  </a:lnTo>
                  <a:cubicBezTo>
                    <a:pt x="812800" y="1023711"/>
                    <a:pt x="808062" y="1035148"/>
                    <a:pt x="799629" y="1043582"/>
                  </a:cubicBezTo>
                  <a:cubicBezTo>
                    <a:pt x="791196" y="1052015"/>
                    <a:pt x="779758" y="1056752"/>
                    <a:pt x="767832" y="1056752"/>
                  </a:cubicBezTo>
                  <a:lnTo>
                    <a:pt x="44968" y="1056752"/>
                  </a:lnTo>
                  <a:cubicBezTo>
                    <a:pt x="33042" y="1056752"/>
                    <a:pt x="21604" y="1052015"/>
                    <a:pt x="13171" y="1043582"/>
                  </a:cubicBezTo>
                  <a:cubicBezTo>
                    <a:pt x="4738" y="1035148"/>
                    <a:pt x="0" y="1023711"/>
                    <a:pt x="0" y="1011784"/>
                  </a:cubicBezTo>
                  <a:lnTo>
                    <a:pt x="0" y="44968"/>
                  </a:lnTo>
                  <a:cubicBezTo>
                    <a:pt x="0" y="33042"/>
                    <a:pt x="4738" y="21604"/>
                    <a:pt x="13171" y="13171"/>
                  </a:cubicBezTo>
                  <a:cubicBezTo>
                    <a:pt x="21604" y="4738"/>
                    <a:pt x="33042" y="0"/>
                    <a:pt x="44968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189" r="0" b="-189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9296400" y="3524250"/>
            <a:ext cx="8324850" cy="24701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500"/>
              </a:lnSpc>
            </a:pPr>
            <a:r>
              <a:rPr lang="en-US" sz="9500" spc="-190" strike="noStrike" u="none">
                <a:solidFill>
                  <a:srgbClr val="FFFFFF"/>
                </a:solidFill>
                <a:latin typeface="Cooper BT Light"/>
                <a:ea typeface="Cooper BT Light"/>
                <a:cs typeface="Cooper BT Light"/>
                <a:sym typeface="Cooper BT Light"/>
              </a:rPr>
              <a:t>La unidad no es el producto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-52388" y="1028700"/>
            <a:ext cx="1438275" cy="1315368"/>
          </a:xfrm>
          <a:custGeom>
            <a:avLst/>
            <a:gdLst/>
            <a:ahLst/>
            <a:cxnLst/>
            <a:rect r="r" b="b" t="t" l="l"/>
            <a:pathLst>
              <a:path h="1315368" w="1438275">
                <a:moveTo>
                  <a:pt x="0" y="0"/>
                </a:moveTo>
                <a:lnTo>
                  <a:pt x="1438276" y="0"/>
                </a:lnTo>
                <a:lnTo>
                  <a:pt x="1438276" y="1315368"/>
                </a:lnTo>
                <a:lnTo>
                  <a:pt x="0" y="131536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296400" y="3352800"/>
            <a:ext cx="8324850" cy="4217670"/>
            <a:chOff x="0" y="0"/>
            <a:chExt cx="11099800" cy="5623560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3543300"/>
              <a:ext cx="11099800" cy="20802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120"/>
                </a:lnSpc>
              </a:pPr>
              <a:r>
                <a:rPr lang="en-US" sz="2400" spc="-48" strike="noStrike" u="none">
                  <a:solidFill>
                    <a:srgbClr val="FFFFFF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En EKO, </a:t>
              </a:r>
              <a:r>
                <a:rPr lang="en-US" b="true" sz="2400" spc="-48" strike="noStrike" u="none">
                  <a:solidFill>
                    <a:srgbClr val="FFFFFF"/>
                  </a:solidFill>
                  <a:latin typeface="TT Interphases Bold"/>
                  <a:ea typeface="TT Interphases Bold"/>
                  <a:cs typeface="TT Interphases Bold"/>
                  <a:sym typeface="TT Interphases Bold"/>
                </a:rPr>
                <a:t>ofrecemos soluciones completas</a:t>
              </a:r>
              <a:r>
                <a:rPr lang="en-US" sz="2400" spc="-48" strike="noStrike" u="none">
                  <a:solidFill>
                    <a:srgbClr val="FFFFFF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 para cada necesidad: equipamiento, branding, eventos y herramientas digitales, todo diseñado para optimizar la experiencia del cliente y potenciar tu marca.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171450"/>
              <a:ext cx="11099800" cy="335068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9500"/>
                </a:lnSpc>
                <a:spcBef>
                  <a:spcPct val="0"/>
                </a:spcBef>
              </a:pPr>
              <a:r>
                <a:rPr lang="en-US" sz="9500" spc="-190" strike="noStrike" u="none">
                  <a:solidFill>
                    <a:srgbClr val="FFFFFF"/>
                  </a:solidFill>
                  <a:latin typeface="Cooper BT Light"/>
                  <a:ea typeface="Cooper BT Light"/>
                  <a:cs typeface="Cooper BT Light"/>
                  <a:sym typeface="Cooper BT Light"/>
                </a:rPr>
                <a:t>EKO arma la solución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0"/>
            <a:ext cx="8267700" cy="10287000"/>
            <a:chOff x="0" y="0"/>
            <a:chExt cx="2177501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177501" cy="2709333"/>
            </a:xfrm>
            <a:custGeom>
              <a:avLst/>
              <a:gdLst/>
              <a:ahLst/>
              <a:cxnLst/>
              <a:rect r="r" b="b" t="t" l="l"/>
              <a:pathLst>
                <a:path h="2709333" w="2177501">
                  <a:moveTo>
                    <a:pt x="0" y="0"/>
                  </a:moveTo>
                  <a:lnTo>
                    <a:pt x="2177501" y="0"/>
                  </a:lnTo>
                  <a:lnTo>
                    <a:pt x="2177501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2563EB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28575"/>
              <a:ext cx="2177501" cy="27379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666750" y="666750"/>
            <a:ext cx="6886575" cy="8953500"/>
            <a:chOff x="0" y="0"/>
            <a:chExt cx="812800" cy="105675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1056752"/>
            </a:xfrm>
            <a:custGeom>
              <a:avLst/>
              <a:gdLst/>
              <a:ahLst/>
              <a:cxnLst/>
              <a:rect r="r" b="b" t="t" l="l"/>
              <a:pathLst>
                <a:path h="1056752" w="812800">
                  <a:moveTo>
                    <a:pt x="44968" y="0"/>
                  </a:moveTo>
                  <a:lnTo>
                    <a:pt x="767832" y="0"/>
                  </a:lnTo>
                  <a:cubicBezTo>
                    <a:pt x="779758" y="0"/>
                    <a:pt x="791196" y="4738"/>
                    <a:pt x="799629" y="13171"/>
                  </a:cubicBezTo>
                  <a:cubicBezTo>
                    <a:pt x="808062" y="21604"/>
                    <a:pt x="812800" y="33042"/>
                    <a:pt x="812800" y="44968"/>
                  </a:cubicBezTo>
                  <a:lnTo>
                    <a:pt x="812800" y="1011784"/>
                  </a:lnTo>
                  <a:cubicBezTo>
                    <a:pt x="812800" y="1023711"/>
                    <a:pt x="808062" y="1035148"/>
                    <a:pt x="799629" y="1043582"/>
                  </a:cubicBezTo>
                  <a:cubicBezTo>
                    <a:pt x="791196" y="1052015"/>
                    <a:pt x="779758" y="1056752"/>
                    <a:pt x="767832" y="1056752"/>
                  </a:cubicBezTo>
                  <a:lnTo>
                    <a:pt x="44968" y="1056752"/>
                  </a:lnTo>
                  <a:cubicBezTo>
                    <a:pt x="33042" y="1056752"/>
                    <a:pt x="21604" y="1052015"/>
                    <a:pt x="13171" y="1043582"/>
                  </a:cubicBezTo>
                  <a:cubicBezTo>
                    <a:pt x="4738" y="1035148"/>
                    <a:pt x="0" y="1023711"/>
                    <a:pt x="0" y="1011784"/>
                  </a:cubicBezTo>
                  <a:lnTo>
                    <a:pt x="0" y="44968"/>
                  </a:lnTo>
                  <a:cubicBezTo>
                    <a:pt x="0" y="33042"/>
                    <a:pt x="4738" y="21604"/>
                    <a:pt x="13171" y="13171"/>
                  </a:cubicBezTo>
                  <a:cubicBezTo>
                    <a:pt x="21604" y="4738"/>
                    <a:pt x="33042" y="0"/>
                    <a:pt x="44968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189" r="0" b="-189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-10800000">
            <a:off x="6115050" y="8971632"/>
            <a:ext cx="1438275" cy="1315368"/>
          </a:xfrm>
          <a:custGeom>
            <a:avLst/>
            <a:gdLst/>
            <a:ahLst/>
            <a:cxnLst/>
            <a:rect r="r" b="b" t="t" l="l"/>
            <a:pathLst>
              <a:path h="1315368" w="1438275">
                <a:moveTo>
                  <a:pt x="0" y="0"/>
                </a:moveTo>
                <a:lnTo>
                  <a:pt x="1438275" y="0"/>
                </a:lnTo>
                <a:lnTo>
                  <a:pt x="1438275" y="1315368"/>
                </a:lnTo>
                <a:lnTo>
                  <a:pt x="0" y="131536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66750" y="3352800"/>
            <a:ext cx="5448300" cy="6267450"/>
            <a:chOff x="0" y="0"/>
            <a:chExt cx="1434943" cy="165068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34943" cy="1650686"/>
            </a:xfrm>
            <a:custGeom>
              <a:avLst/>
              <a:gdLst/>
              <a:ahLst/>
              <a:cxnLst/>
              <a:rect r="r" b="b" t="t" l="l"/>
              <a:pathLst>
                <a:path h="1650686" w="1434943">
                  <a:moveTo>
                    <a:pt x="56839" y="0"/>
                  </a:moveTo>
                  <a:lnTo>
                    <a:pt x="1378104" y="0"/>
                  </a:lnTo>
                  <a:cubicBezTo>
                    <a:pt x="1409495" y="0"/>
                    <a:pt x="1434943" y="25448"/>
                    <a:pt x="1434943" y="56839"/>
                  </a:cubicBezTo>
                  <a:lnTo>
                    <a:pt x="1434943" y="1593847"/>
                  </a:lnTo>
                  <a:cubicBezTo>
                    <a:pt x="1434943" y="1625239"/>
                    <a:pt x="1409495" y="1650686"/>
                    <a:pt x="1378104" y="1650686"/>
                  </a:cubicBezTo>
                  <a:lnTo>
                    <a:pt x="56839" y="1650686"/>
                  </a:lnTo>
                  <a:cubicBezTo>
                    <a:pt x="25448" y="1650686"/>
                    <a:pt x="0" y="1625239"/>
                    <a:pt x="0" y="1593847"/>
                  </a:cubicBezTo>
                  <a:lnTo>
                    <a:pt x="0" y="56839"/>
                  </a:lnTo>
                  <a:cubicBezTo>
                    <a:pt x="0" y="25448"/>
                    <a:pt x="25448" y="0"/>
                    <a:pt x="56839" y="0"/>
                  </a:cubicBezTo>
                  <a:close/>
                </a:path>
              </a:pathLst>
            </a:custGeom>
            <a:solidFill>
              <a:srgbClr val="0F172A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1434943" cy="16792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6419850" y="3352800"/>
            <a:ext cx="5448300" cy="6267450"/>
            <a:chOff x="0" y="0"/>
            <a:chExt cx="1434943" cy="165068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434943" cy="1650686"/>
            </a:xfrm>
            <a:custGeom>
              <a:avLst/>
              <a:gdLst/>
              <a:ahLst/>
              <a:cxnLst/>
              <a:rect r="r" b="b" t="t" l="l"/>
              <a:pathLst>
                <a:path h="1650686" w="1434943">
                  <a:moveTo>
                    <a:pt x="56839" y="0"/>
                  </a:moveTo>
                  <a:lnTo>
                    <a:pt x="1378104" y="0"/>
                  </a:lnTo>
                  <a:cubicBezTo>
                    <a:pt x="1409495" y="0"/>
                    <a:pt x="1434943" y="25448"/>
                    <a:pt x="1434943" y="56839"/>
                  </a:cubicBezTo>
                  <a:lnTo>
                    <a:pt x="1434943" y="1593847"/>
                  </a:lnTo>
                  <a:cubicBezTo>
                    <a:pt x="1434943" y="1625239"/>
                    <a:pt x="1409495" y="1650686"/>
                    <a:pt x="1378104" y="1650686"/>
                  </a:cubicBezTo>
                  <a:lnTo>
                    <a:pt x="56839" y="1650686"/>
                  </a:lnTo>
                  <a:cubicBezTo>
                    <a:pt x="25448" y="1650686"/>
                    <a:pt x="0" y="1625239"/>
                    <a:pt x="0" y="1593847"/>
                  </a:cubicBezTo>
                  <a:lnTo>
                    <a:pt x="0" y="56839"/>
                  </a:lnTo>
                  <a:cubicBezTo>
                    <a:pt x="0" y="25448"/>
                    <a:pt x="25448" y="0"/>
                    <a:pt x="56839" y="0"/>
                  </a:cubicBezTo>
                  <a:close/>
                </a:path>
              </a:pathLst>
            </a:custGeom>
            <a:solidFill>
              <a:srgbClr val="0F172A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28575"/>
              <a:ext cx="1434943" cy="16792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2172950" y="3352800"/>
            <a:ext cx="5448300" cy="6267450"/>
            <a:chOff x="0" y="0"/>
            <a:chExt cx="1434943" cy="165068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434943" cy="1650686"/>
            </a:xfrm>
            <a:custGeom>
              <a:avLst/>
              <a:gdLst/>
              <a:ahLst/>
              <a:cxnLst/>
              <a:rect r="r" b="b" t="t" l="l"/>
              <a:pathLst>
                <a:path h="1650686" w="1434943">
                  <a:moveTo>
                    <a:pt x="56839" y="0"/>
                  </a:moveTo>
                  <a:lnTo>
                    <a:pt x="1378104" y="0"/>
                  </a:lnTo>
                  <a:cubicBezTo>
                    <a:pt x="1409495" y="0"/>
                    <a:pt x="1434943" y="25448"/>
                    <a:pt x="1434943" y="56839"/>
                  </a:cubicBezTo>
                  <a:lnTo>
                    <a:pt x="1434943" y="1593847"/>
                  </a:lnTo>
                  <a:cubicBezTo>
                    <a:pt x="1434943" y="1625239"/>
                    <a:pt x="1409495" y="1650686"/>
                    <a:pt x="1378104" y="1650686"/>
                  </a:cubicBezTo>
                  <a:lnTo>
                    <a:pt x="56839" y="1650686"/>
                  </a:lnTo>
                  <a:cubicBezTo>
                    <a:pt x="25448" y="1650686"/>
                    <a:pt x="0" y="1625239"/>
                    <a:pt x="0" y="1593847"/>
                  </a:cubicBezTo>
                  <a:lnTo>
                    <a:pt x="0" y="56839"/>
                  </a:lnTo>
                  <a:cubicBezTo>
                    <a:pt x="0" y="25448"/>
                    <a:pt x="25448" y="0"/>
                    <a:pt x="56839" y="0"/>
                  </a:cubicBezTo>
                  <a:close/>
                </a:path>
              </a:pathLst>
            </a:custGeom>
            <a:solidFill>
              <a:srgbClr val="0F172A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28575"/>
              <a:ext cx="1434943" cy="16792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667589" y="828675"/>
            <a:ext cx="16952821" cy="11302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499"/>
              </a:lnSpc>
              <a:spcBef>
                <a:spcPct val="0"/>
              </a:spcBef>
            </a:pPr>
            <a:r>
              <a:rPr lang="en-US" sz="8499" spc="-169" strike="noStrike" u="none">
                <a:solidFill>
                  <a:srgbClr val="2563EB"/>
                </a:solidFill>
                <a:latin typeface="Cooper BT Light"/>
                <a:ea typeface="Cooper BT Light"/>
                <a:cs typeface="Cooper BT Light"/>
                <a:sym typeface="Cooper BT Light"/>
              </a:rPr>
              <a:t>Cinco preguntas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2105025" y="4248262"/>
            <a:ext cx="2571750" cy="3827033"/>
            <a:chOff x="0" y="0"/>
            <a:chExt cx="3429000" cy="5102711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0" y="142875"/>
              <a:ext cx="3429000" cy="147435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8000"/>
                </a:lnSpc>
                <a:spcBef>
                  <a:spcPct val="0"/>
                </a:spcBef>
              </a:pPr>
              <a:r>
                <a:rPr lang="en-US" sz="8000" spc="-160" strike="noStrike" u="none">
                  <a:solidFill>
                    <a:srgbClr val="2563EB"/>
                  </a:solidFill>
                  <a:latin typeface="Cooper BT Light"/>
                  <a:ea typeface="Cooper BT Light"/>
                  <a:cs typeface="Cooper BT Light"/>
                  <a:sym typeface="Cooper BT Light"/>
                </a:rPr>
                <a:t>01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0" y="1739900"/>
              <a:ext cx="3429000" cy="647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900"/>
                </a:lnSpc>
              </a:pPr>
              <a:r>
                <a:rPr lang="en-US" sz="3000">
                  <a:solidFill>
                    <a:srgbClr val="FFFFFF"/>
                  </a:solidFill>
                  <a:latin typeface="Cooper BT Light"/>
                  <a:ea typeface="Cooper BT Light"/>
                  <a:cs typeface="Cooper BT Light"/>
                  <a:sym typeface="Cooper BT Light"/>
                </a:rPr>
                <a:t>Equipo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0" y="3543151"/>
              <a:ext cx="3429000" cy="15595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120"/>
                </a:lnSpc>
                <a:spcBef>
                  <a:spcPct val="0"/>
                </a:spcBef>
              </a:pPr>
              <a:r>
                <a:rPr lang="en-US" sz="2400" spc="-48" strike="noStrike" u="none">
                  <a:solidFill>
                    <a:srgbClr val="FFFFFF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¿Cuántas personas y para qué momento?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7858125" y="4248150"/>
            <a:ext cx="2571750" cy="3827071"/>
            <a:chOff x="0" y="0"/>
            <a:chExt cx="3429000" cy="5102761"/>
          </a:xfrm>
        </p:grpSpPr>
        <p:sp>
          <p:nvSpPr>
            <p:cNvPr name="TextBox 17" id="17"/>
            <p:cNvSpPr txBox="true"/>
            <p:nvPr/>
          </p:nvSpPr>
          <p:spPr>
            <a:xfrm rot="0">
              <a:off x="0" y="142875"/>
              <a:ext cx="3429000" cy="147435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8000"/>
                </a:lnSpc>
                <a:spcBef>
                  <a:spcPct val="0"/>
                </a:spcBef>
              </a:pPr>
              <a:r>
                <a:rPr lang="en-US" sz="8000" spc="-160" strike="noStrike" u="none">
                  <a:solidFill>
                    <a:srgbClr val="2563EB"/>
                  </a:solidFill>
                  <a:latin typeface="Cooper BT Light"/>
                  <a:ea typeface="Cooper BT Light"/>
                  <a:cs typeface="Cooper BT Light"/>
                  <a:sym typeface="Cooper BT Light"/>
                </a:rPr>
                <a:t>02</a:t>
              </a:r>
            </a:p>
          </p:txBody>
        </p:sp>
        <p:sp>
          <p:nvSpPr>
            <p:cNvPr name="TextBox 18" id="18"/>
            <p:cNvSpPr txBox="true"/>
            <p:nvPr/>
          </p:nvSpPr>
          <p:spPr>
            <a:xfrm rot="0">
              <a:off x="0" y="1739900"/>
              <a:ext cx="3429000" cy="647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900"/>
                </a:lnSpc>
                <a:spcBef>
                  <a:spcPct val="0"/>
                </a:spcBef>
              </a:pPr>
              <a:r>
                <a:rPr lang="en-US" sz="3000" strike="noStrike" u="none">
                  <a:solidFill>
                    <a:srgbClr val="FFFFFF"/>
                  </a:solidFill>
                  <a:latin typeface="Cooper BT Light"/>
                  <a:ea typeface="Cooper BT Light"/>
                  <a:cs typeface="Cooper BT Light"/>
                  <a:sym typeface="Cooper BT Light"/>
                </a:rPr>
                <a:t>Marca</a:t>
              </a:r>
            </a:p>
          </p:txBody>
        </p:sp>
        <p:sp>
          <p:nvSpPr>
            <p:cNvPr name="TextBox 19" id="19"/>
            <p:cNvSpPr txBox="true"/>
            <p:nvPr/>
          </p:nvSpPr>
          <p:spPr>
            <a:xfrm rot="0">
              <a:off x="0" y="3543201"/>
              <a:ext cx="3429000" cy="15595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120"/>
                </a:lnSpc>
                <a:spcBef>
                  <a:spcPct val="0"/>
                </a:spcBef>
              </a:pPr>
              <a:r>
                <a:rPr lang="en-US" sz="2400" spc="-48" strike="noStrike" u="none">
                  <a:solidFill>
                    <a:srgbClr val="FFFFFF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¿Qué objeto lleva tu marca y en qué volumen?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3611225" y="4248150"/>
            <a:ext cx="2571750" cy="3827219"/>
            <a:chOff x="0" y="0"/>
            <a:chExt cx="3429000" cy="5102959"/>
          </a:xfrm>
        </p:grpSpPr>
        <p:sp>
          <p:nvSpPr>
            <p:cNvPr name="TextBox 21" id="21"/>
            <p:cNvSpPr txBox="true"/>
            <p:nvPr/>
          </p:nvSpPr>
          <p:spPr>
            <a:xfrm rot="0">
              <a:off x="0" y="142875"/>
              <a:ext cx="3429000" cy="147435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8000"/>
                </a:lnSpc>
                <a:spcBef>
                  <a:spcPct val="0"/>
                </a:spcBef>
              </a:pPr>
              <a:r>
                <a:rPr lang="en-US" sz="8000" spc="-160" strike="noStrike" u="none">
                  <a:solidFill>
                    <a:srgbClr val="2563EB"/>
                  </a:solidFill>
                  <a:latin typeface="Cooper BT Light"/>
                  <a:ea typeface="Cooper BT Light"/>
                  <a:cs typeface="Cooper BT Light"/>
                  <a:sym typeface="Cooper BT Light"/>
                </a:rPr>
                <a:t>03</a:t>
              </a:r>
            </a:p>
          </p:txBody>
        </p:sp>
        <p:sp>
          <p:nvSpPr>
            <p:cNvPr name="TextBox 22" id="22"/>
            <p:cNvSpPr txBox="true"/>
            <p:nvPr/>
          </p:nvSpPr>
          <p:spPr>
            <a:xfrm rot="0">
              <a:off x="0" y="1739900"/>
              <a:ext cx="3429000" cy="647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900"/>
                </a:lnSpc>
                <a:spcBef>
                  <a:spcPct val="0"/>
                </a:spcBef>
              </a:pPr>
              <a:r>
                <a:rPr lang="en-US" sz="3000" strike="noStrike" u="none">
                  <a:solidFill>
                    <a:srgbClr val="FFFFFF"/>
                  </a:solidFill>
                  <a:latin typeface="Cooper BT Light"/>
                  <a:ea typeface="Cooper BT Light"/>
                  <a:cs typeface="Cooper BT Light"/>
                  <a:sym typeface="Cooper BT Light"/>
                </a:rPr>
                <a:t>Ocasión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0" y="3543399"/>
              <a:ext cx="3429000" cy="15595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120"/>
                </a:lnSpc>
                <a:spcBef>
                  <a:spcPct val="0"/>
                </a:spcBef>
              </a:pPr>
              <a:r>
                <a:rPr lang="en-US" sz="2400" spc="-48" strike="noStrike" u="none">
                  <a:solidFill>
                    <a:srgbClr val="FFFFFF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¿Qué fecha y qué debe sentir quien lo reciba?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858125" y="0"/>
            <a:ext cx="10429875" cy="10287000"/>
            <a:chOff x="0" y="0"/>
            <a:chExt cx="2746963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746963" cy="2709333"/>
            </a:xfrm>
            <a:custGeom>
              <a:avLst/>
              <a:gdLst/>
              <a:ahLst/>
              <a:cxnLst/>
              <a:rect r="r" b="b" t="t" l="l"/>
              <a:pathLst>
                <a:path h="2709333" w="2746963">
                  <a:moveTo>
                    <a:pt x="0" y="0"/>
                  </a:moveTo>
                  <a:lnTo>
                    <a:pt x="2746963" y="0"/>
                  </a:lnTo>
                  <a:lnTo>
                    <a:pt x="2746963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F172A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746963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570122" y="6934200"/>
            <a:ext cx="9049034" cy="2712720"/>
            <a:chOff x="0" y="0"/>
            <a:chExt cx="2383285" cy="71446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383285" cy="714461"/>
            </a:xfrm>
            <a:custGeom>
              <a:avLst/>
              <a:gdLst/>
              <a:ahLst/>
              <a:cxnLst/>
              <a:rect r="r" b="b" t="t" l="l"/>
              <a:pathLst>
                <a:path h="714461" w="2383285">
                  <a:moveTo>
                    <a:pt x="34222" y="0"/>
                  </a:moveTo>
                  <a:lnTo>
                    <a:pt x="2349063" y="0"/>
                  </a:lnTo>
                  <a:cubicBezTo>
                    <a:pt x="2358139" y="0"/>
                    <a:pt x="2366844" y="3606"/>
                    <a:pt x="2373261" y="10023"/>
                  </a:cubicBezTo>
                  <a:cubicBezTo>
                    <a:pt x="2379679" y="16441"/>
                    <a:pt x="2383285" y="25146"/>
                    <a:pt x="2383285" y="34222"/>
                  </a:cubicBezTo>
                  <a:lnTo>
                    <a:pt x="2383285" y="680239"/>
                  </a:lnTo>
                  <a:cubicBezTo>
                    <a:pt x="2383285" y="699139"/>
                    <a:pt x="2367963" y="714461"/>
                    <a:pt x="2349063" y="714461"/>
                  </a:cubicBezTo>
                  <a:lnTo>
                    <a:pt x="34222" y="714461"/>
                  </a:lnTo>
                  <a:cubicBezTo>
                    <a:pt x="15322" y="714461"/>
                    <a:pt x="0" y="699139"/>
                    <a:pt x="0" y="680239"/>
                  </a:cubicBezTo>
                  <a:lnTo>
                    <a:pt x="0" y="34222"/>
                  </a:lnTo>
                  <a:cubicBezTo>
                    <a:pt x="0" y="15322"/>
                    <a:pt x="15322" y="0"/>
                    <a:pt x="34222" y="0"/>
                  </a:cubicBezTo>
                  <a:close/>
                </a:path>
              </a:pathLst>
            </a:custGeom>
            <a:solidFill>
              <a:srgbClr val="F5F7FA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28575"/>
              <a:ext cx="2383285" cy="7430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570122" y="666750"/>
            <a:ext cx="9075194" cy="5956430"/>
            <a:chOff x="0" y="0"/>
            <a:chExt cx="1238379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238379" cy="812800"/>
            </a:xfrm>
            <a:custGeom>
              <a:avLst/>
              <a:gdLst/>
              <a:ahLst/>
              <a:cxnLst/>
              <a:rect r="r" b="b" t="t" l="l"/>
              <a:pathLst>
                <a:path h="812800" w="1238379">
                  <a:moveTo>
                    <a:pt x="34123" y="0"/>
                  </a:moveTo>
                  <a:lnTo>
                    <a:pt x="1204256" y="0"/>
                  </a:lnTo>
                  <a:cubicBezTo>
                    <a:pt x="1223101" y="0"/>
                    <a:pt x="1238379" y="15278"/>
                    <a:pt x="1238379" y="34123"/>
                  </a:cubicBezTo>
                  <a:lnTo>
                    <a:pt x="1238379" y="778677"/>
                  </a:lnTo>
                  <a:cubicBezTo>
                    <a:pt x="1238379" y="797522"/>
                    <a:pt x="1223101" y="812800"/>
                    <a:pt x="1204256" y="812800"/>
                  </a:cubicBezTo>
                  <a:lnTo>
                    <a:pt x="34123" y="812800"/>
                  </a:lnTo>
                  <a:cubicBezTo>
                    <a:pt x="15278" y="812800"/>
                    <a:pt x="0" y="797522"/>
                    <a:pt x="0" y="778677"/>
                  </a:cubicBezTo>
                  <a:lnTo>
                    <a:pt x="0" y="34123"/>
                  </a:lnTo>
                  <a:cubicBezTo>
                    <a:pt x="0" y="15278"/>
                    <a:pt x="15278" y="0"/>
                    <a:pt x="34123" y="0"/>
                  </a:cubicBezTo>
                  <a:close/>
                </a:path>
              </a:pathLst>
            </a:custGeom>
            <a:blipFill>
              <a:blip r:embed="rId2"/>
              <a:stretch>
                <a:fillRect l="-390" t="0" r="-390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666750" y="828675"/>
            <a:ext cx="6886575" cy="22066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499"/>
              </a:lnSpc>
              <a:spcBef>
                <a:spcPct val="0"/>
              </a:spcBef>
            </a:pPr>
            <a:r>
              <a:rPr lang="en-US" sz="8499" spc="-169" strike="noStrike" u="none">
                <a:solidFill>
                  <a:srgbClr val="2563EB"/>
                </a:solidFill>
                <a:latin typeface="Cooper BT Light"/>
                <a:ea typeface="Cooper BT Light"/>
                <a:cs typeface="Cooper BT Light"/>
                <a:sym typeface="Cooper BT Light"/>
              </a:rPr>
              <a:t>Línea, Nivel y Producto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9296400" y="7454265"/>
            <a:ext cx="7245717" cy="1253490"/>
            <a:chOff x="0" y="0"/>
            <a:chExt cx="9660955" cy="1671320"/>
          </a:xfrm>
        </p:grpSpPr>
        <p:sp>
          <p:nvSpPr>
            <p:cNvPr name="TextBox 12" id="12"/>
            <p:cNvSpPr txBox="true"/>
            <p:nvPr/>
          </p:nvSpPr>
          <p:spPr>
            <a:xfrm rot="0">
              <a:off x="0" y="-9525"/>
              <a:ext cx="9660955" cy="6191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00"/>
                </a:lnSpc>
                <a:spcBef>
                  <a:spcPct val="0"/>
                </a:spcBef>
              </a:pPr>
              <a:r>
                <a:rPr lang="en-US" sz="3000">
                  <a:solidFill>
                    <a:srgbClr val="2563EB"/>
                  </a:solidFill>
                  <a:latin typeface="Cooper BT Medium"/>
                  <a:ea typeface="Cooper BT Medium"/>
                  <a:cs typeface="Cooper BT Medium"/>
                  <a:sym typeface="Cooper BT Medium"/>
                </a:rPr>
                <a:t>Regla comercial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0" y="1136650"/>
              <a:ext cx="9660955" cy="5346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359"/>
                </a:lnSpc>
              </a:pPr>
              <a:r>
                <a:rPr lang="en-US" sz="2400">
                  <a:solidFill>
                    <a:srgbClr val="0F172A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La estructura </a:t>
              </a:r>
              <a:r>
                <a:rPr lang="en-US" b="true" sz="2400">
                  <a:solidFill>
                    <a:srgbClr val="0F172A"/>
                  </a:solidFill>
                  <a:latin typeface="TT Interphases Bold"/>
                  <a:ea typeface="TT Interphases Bold"/>
                  <a:cs typeface="TT Interphases Bold"/>
                  <a:sym typeface="TT Interphases Bold"/>
                </a:rPr>
                <a:t>optimiza</a:t>
              </a:r>
              <a:r>
                <a:rPr lang="en-US" sz="2400">
                  <a:solidFill>
                    <a:srgbClr val="0F172A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 la oferta y la presentación.</a:t>
              </a: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-700808" y="6607510"/>
            <a:ext cx="3459016" cy="4461104"/>
          </a:xfrm>
          <a:custGeom>
            <a:avLst/>
            <a:gdLst/>
            <a:ahLst/>
            <a:cxnLst/>
            <a:rect r="r" b="b" t="t" l="l"/>
            <a:pathLst>
              <a:path h="4461104" w="3459016">
                <a:moveTo>
                  <a:pt x="0" y="0"/>
                </a:moveTo>
                <a:lnTo>
                  <a:pt x="3459016" y="0"/>
                </a:lnTo>
                <a:lnTo>
                  <a:pt x="3459016" y="4461105"/>
                </a:lnTo>
                <a:lnTo>
                  <a:pt x="0" y="44611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8267700" cy="10287000"/>
            <a:chOff x="0" y="0"/>
            <a:chExt cx="2177501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77501" cy="2709333"/>
            </a:xfrm>
            <a:custGeom>
              <a:avLst/>
              <a:gdLst/>
              <a:ahLst/>
              <a:cxnLst/>
              <a:rect r="r" b="b" t="t" l="l"/>
              <a:pathLst>
                <a:path h="2709333" w="2177501">
                  <a:moveTo>
                    <a:pt x="0" y="0"/>
                  </a:moveTo>
                  <a:lnTo>
                    <a:pt x="2177501" y="0"/>
                  </a:lnTo>
                  <a:lnTo>
                    <a:pt x="2177501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2563EB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2177501" cy="27379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666750" y="5524049"/>
            <a:ext cx="6886575" cy="4096201"/>
            <a:chOff x="0" y="0"/>
            <a:chExt cx="1366488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366488" cy="812800"/>
            </a:xfrm>
            <a:custGeom>
              <a:avLst/>
              <a:gdLst/>
              <a:ahLst/>
              <a:cxnLst/>
              <a:rect r="r" b="b" t="t" l="l"/>
              <a:pathLst>
                <a:path h="812800" w="1366488">
                  <a:moveTo>
                    <a:pt x="44968" y="0"/>
                  </a:moveTo>
                  <a:lnTo>
                    <a:pt x="1321519" y="0"/>
                  </a:lnTo>
                  <a:cubicBezTo>
                    <a:pt x="1333446" y="0"/>
                    <a:pt x="1344884" y="4738"/>
                    <a:pt x="1353317" y="13171"/>
                  </a:cubicBezTo>
                  <a:cubicBezTo>
                    <a:pt x="1361750" y="21604"/>
                    <a:pt x="1366488" y="33042"/>
                    <a:pt x="1366488" y="44968"/>
                  </a:cubicBezTo>
                  <a:lnTo>
                    <a:pt x="1366488" y="767832"/>
                  </a:lnTo>
                  <a:cubicBezTo>
                    <a:pt x="1366488" y="779758"/>
                    <a:pt x="1361750" y="791196"/>
                    <a:pt x="1353317" y="799629"/>
                  </a:cubicBezTo>
                  <a:cubicBezTo>
                    <a:pt x="1344884" y="808062"/>
                    <a:pt x="1333446" y="812800"/>
                    <a:pt x="1321519" y="812800"/>
                  </a:cubicBezTo>
                  <a:lnTo>
                    <a:pt x="44968" y="812800"/>
                  </a:lnTo>
                  <a:cubicBezTo>
                    <a:pt x="33042" y="812800"/>
                    <a:pt x="21604" y="808062"/>
                    <a:pt x="13171" y="799629"/>
                  </a:cubicBezTo>
                  <a:cubicBezTo>
                    <a:pt x="4738" y="791196"/>
                    <a:pt x="0" y="779758"/>
                    <a:pt x="0" y="767832"/>
                  </a:cubicBezTo>
                  <a:lnTo>
                    <a:pt x="0" y="44968"/>
                  </a:lnTo>
                  <a:cubicBezTo>
                    <a:pt x="0" y="33042"/>
                    <a:pt x="4738" y="21604"/>
                    <a:pt x="13171" y="13171"/>
                  </a:cubicBezTo>
                  <a:cubicBezTo>
                    <a:pt x="21604" y="4738"/>
                    <a:pt x="33042" y="0"/>
                    <a:pt x="44968" y="0"/>
                  </a:cubicBezTo>
                  <a:close/>
                </a:path>
              </a:pathLst>
            </a:custGeom>
            <a:blipFill>
              <a:blip r:embed="rId2"/>
              <a:stretch>
                <a:fillRect l="-89" t="0" r="-89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666750" y="666750"/>
            <a:ext cx="6886575" cy="4094128"/>
            <a:chOff x="0" y="0"/>
            <a:chExt cx="136718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367180" cy="812800"/>
            </a:xfrm>
            <a:custGeom>
              <a:avLst/>
              <a:gdLst/>
              <a:ahLst/>
              <a:cxnLst/>
              <a:rect r="r" b="b" t="t" l="l"/>
              <a:pathLst>
                <a:path h="812800" w="1367180">
                  <a:moveTo>
                    <a:pt x="44968" y="0"/>
                  </a:moveTo>
                  <a:lnTo>
                    <a:pt x="1322211" y="0"/>
                  </a:lnTo>
                  <a:cubicBezTo>
                    <a:pt x="1334138" y="0"/>
                    <a:pt x="1345576" y="4738"/>
                    <a:pt x="1354009" y="13171"/>
                  </a:cubicBezTo>
                  <a:cubicBezTo>
                    <a:pt x="1362442" y="21604"/>
                    <a:pt x="1367180" y="33042"/>
                    <a:pt x="1367180" y="44968"/>
                  </a:cubicBezTo>
                  <a:lnTo>
                    <a:pt x="1367180" y="767832"/>
                  </a:lnTo>
                  <a:cubicBezTo>
                    <a:pt x="1367180" y="779758"/>
                    <a:pt x="1362442" y="791196"/>
                    <a:pt x="1354009" y="799629"/>
                  </a:cubicBezTo>
                  <a:cubicBezTo>
                    <a:pt x="1345576" y="808062"/>
                    <a:pt x="1334138" y="812800"/>
                    <a:pt x="1322211" y="812800"/>
                  </a:cubicBezTo>
                  <a:lnTo>
                    <a:pt x="44968" y="812800"/>
                  </a:lnTo>
                  <a:cubicBezTo>
                    <a:pt x="33042" y="812800"/>
                    <a:pt x="21604" y="808062"/>
                    <a:pt x="13171" y="799629"/>
                  </a:cubicBezTo>
                  <a:cubicBezTo>
                    <a:pt x="4738" y="791196"/>
                    <a:pt x="0" y="779758"/>
                    <a:pt x="0" y="767832"/>
                  </a:cubicBezTo>
                  <a:lnTo>
                    <a:pt x="0" y="44968"/>
                  </a:lnTo>
                  <a:cubicBezTo>
                    <a:pt x="0" y="33042"/>
                    <a:pt x="4738" y="21604"/>
                    <a:pt x="13171" y="13171"/>
                  </a:cubicBezTo>
                  <a:cubicBezTo>
                    <a:pt x="21604" y="4738"/>
                    <a:pt x="33042" y="0"/>
                    <a:pt x="44968" y="0"/>
                  </a:cubicBezTo>
                  <a:close/>
                </a:path>
              </a:pathLst>
            </a:custGeom>
            <a:blipFill>
              <a:blip r:embed="rId3"/>
              <a:stretch>
                <a:fillRect l="-63" t="0" r="-63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9296400" y="3352800"/>
            <a:ext cx="8324850" cy="3017520"/>
            <a:chOff x="0" y="0"/>
            <a:chExt cx="11099800" cy="4023360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0" y="1943100"/>
              <a:ext cx="11099800" cy="20802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120"/>
                </a:lnSpc>
              </a:pPr>
              <a:r>
                <a:rPr lang="en-US" sz="2400" spc="-48" strike="noStrike" u="none">
                  <a:solidFill>
                    <a:srgbClr val="0F172A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EKO ofrece soluciones integrales en </a:t>
              </a:r>
              <a:r>
                <a:rPr lang="en-US" b="true" sz="2400" spc="-48" strike="noStrike" u="none">
                  <a:solidFill>
                    <a:srgbClr val="0F172A"/>
                  </a:solidFill>
                  <a:latin typeface="TT Interphases Bold"/>
                  <a:ea typeface="TT Interphases Bold"/>
                  <a:cs typeface="TT Interphases Bold"/>
                  <a:sym typeface="TT Interphases Bold"/>
                </a:rPr>
                <a:t>cinco líneas</a:t>
              </a:r>
              <a:r>
                <a:rPr lang="en-US" sz="2400" spc="-48" strike="noStrike" u="none">
                  <a:solidFill>
                    <a:srgbClr val="0F172A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: equipo, marca, ocasión, evento y digital. Cada categoría se adapta a las necesidades específicas de los clientes para maximizar su impacto.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0" y="171450"/>
              <a:ext cx="11099800" cy="175048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9500"/>
                </a:lnSpc>
                <a:spcBef>
                  <a:spcPct val="0"/>
                </a:spcBef>
              </a:pPr>
              <a:r>
                <a:rPr lang="en-US" sz="9500" spc="-190" strike="noStrike" u="none">
                  <a:solidFill>
                    <a:srgbClr val="2563EB"/>
                  </a:solidFill>
                  <a:latin typeface="Cooper BT Light"/>
                  <a:ea typeface="Cooper BT Light"/>
                  <a:cs typeface="Cooper BT Light"/>
                  <a:sym typeface="Cooper BT Light"/>
                </a:rPr>
                <a:t>Qué se vende</a:t>
              </a: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0" y="4866365"/>
            <a:ext cx="1438275" cy="1315368"/>
          </a:xfrm>
          <a:custGeom>
            <a:avLst/>
            <a:gdLst/>
            <a:ahLst/>
            <a:cxnLst/>
            <a:rect r="r" b="b" t="t" l="l"/>
            <a:pathLst>
              <a:path h="1315368" w="1438275">
                <a:moveTo>
                  <a:pt x="0" y="0"/>
                </a:moveTo>
                <a:lnTo>
                  <a:pt x="1438275" y="0"/>
                </a:lnTo>
                <a:lnTo>
                  <a:pt x="1438275" y="1315368"/>
                </a:lnTo>
                <a:lnTo>
                  <a:pt x="0" y="13153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66750" y="5143500"/>
            <a:ext cx="5448300" cy="2426970"/>
            <a:chOff x="0" y="0"/>
            <a:chExt cx="7264400" cy="3235960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1155700"/>
              <a:ext cx="7264400" cy="20802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120"/>
                </a:lnSpc>
                <a:spcBef>
                  <a:spcPct val="0"/>
                </a:spcBef>
              </a:pPr>
              <a:r>
                <a:rPr lang="en-US" sz="2400" spc="-48" strike="noStrike" u="none">
                  <a:solidFill>
                    <a:srgbClr val="0F172A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Para cotizar el equipo, se considera el kit, personalización, empaque y logística multiplicado por las personas, más el setup de marca correspondiente.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-9525"/>
              <a:ext cx="7264400" cy="6191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00"/>
                </a:lnSpc>
                <a:spcBef>
                  <a:spcPct val="0"/>
                </a:spcBef>
              </a:pPr>
              <a:r>
                <a:rPr lang="en-US" sz="3000">
                  <a:solidFill>
                    <a:srgbClr val="2563EB"/>
                  </a:solidFill>
                  <a:latin typeface="Cooper BT Medium"/>
                  <a:ea typeface="Cooper BT Medium"/>
                  <a:cs typeface="Cooper BT Medium"/>
                  <a:sym typeface="Cooper BT Medium"/>
                </a:rPr>
                <a:t>Equipo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6419850" y="5143500"/>
            <a:ext cx="5448300" cy="2426970"/>
            <a:chOff x="0" y="0"/>
            <a:chExt cx="7264400" cy="3235960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0" y="1155700"/>
              <a:ext cx="7264400" cy="20802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120"/>
                </a:lnSpc>
                <a:spcBef>
                  <a:spcPct val="0"/>
                </a:spcBef>
              </a:pPr>
              <a:r>
                <a:rPr lang="en-US" sz="2400" spc="-48" strike="noStrike" u="none">
                  <a:solidFill>
                    <a:srgbClr val="0F172A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La cotización de marca incluye el setup inicial, sumando el costo de la pieza, aplicación, empaque y el flete según la cantidad solicitada.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-9525"/>
              <a:ext cx="7264400" cy="6191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00"/>
                </a:lnSpc>
                <a:spcBef>
                  <a:spcPct val="0"/>
                </a:spcBef>
              </a:pPr>
              <a:r>
                <a:rPr lang="en-US" sz="3000">
                  <a:solidFill>
                    <a:srgbClr val="2563EB"/>
                  </a:solidFill>
                  <a:latin typeface="Cooper BT Medium"/>
                  <a:ea typeface="Cooper BT Medium"/>
                  <a:cs typeface="Cooper BT Medium"/>
                  <a:sym typeface="Cooper BT Medium"/>
                </a:rPr>
                <a:t>Marca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2172950" y="5143500"/>
            <a:ext cx="5448300" cy="2426970"/>
            <a:chOff x="0" y="0"/>
            <a:chExt cx="7264400" cy="3235960"/>
          </a:xfrm>
        </p:grpSpPr>
        <p:sp>
          <p:nvSpPr>
            <p:cNvPr name="TextBox 9" id="9"/>
            <p:cNvSpPr txBox="true"/>
            <p:nvPr/>
          </p:nvSpPr>
          <p:spPr>
            <a:xfrm rot="0">
              <a:off x="0" y="1155700"/>
              <a:ext cx="7264400" cy="20802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120"/>
                </a:lnSpc>
                <a:spcBef>
                  <a:spcPct val="0"/>
                </a:spcBef>
              </a:pPr>
              <a:r>
                <a:rPr lang="en-US" sz="2400" spc="-48" strike="noStrike" u="none">
                  <a:solidFill>
                    <a:srgbClr val="0F172A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En la ocasión, se multiplica el contenido, empaque de temporada, tarjeta y picking por el número de destinatarios para obtener el total de la cotización.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0" y="-9525"/>
              <a:ext cx="7264400" cy="6191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00"/>
                </a:lnSpc>
                <a:spcBef>
                  <a:spcPct val="0"/>
                </a:spcBef>
              </a:pPr>
              <a:r>
                <a:rPr lang="en-US" sz="3000">
                  <a:solidFill>
                    <a:srgbClr val="2563EB"/>
                  </a:solidFill>
                  <a:latin typeface="Cooper BT Medium"/>
                  <a:ea typeface="Cooper BT Medium"/>
                  <a:cs typeface="Cooper BT Medium"/>
                  <a:sym typeface="Cooper BT Medium"/>
                </a:rPr>
                <a:t>Ocasión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666750" y="666750"/>
            <a:ext cx="12639675" cy="1790700"/>
            <a:chOff x="0" y="0"/>
            <a:chExt cx="16852900" cy="2387600"/>
          </a:xfrm>
        </p:grpSpPr>
        <p:sp>
          <p:nvSpPr>
            <p:cNvPr name="TextBox 12" id="12"/>
            <p:cNvSpPr txBox="true"/>
            <p:nvPr/>
          </p:nvSpPr>
          <p:spPr>
            <a:xfrm rot="0">
              <a:off x="0" y="1869440"/>
              <a:ext cx="16852900" cy="5181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120"/>
                </a:lnSpc>
                <a:spcBef>
                  <a:spcPct val="0"/>
                </a:spcBef>
              </a:pPr>
              <a:r>
                <a:rPr lang="en-US" b="true" sz="2400" spc="-48" strike="noStrike" u="none">
                  <a:solidFill>
                    <a:srgbClr val="2563EB"/>
                  </a:solidFill>
                  <a:latin typeface="TT Interphases Bold"/>
                  <a:ea typeface="TT Interphases Bold"/>
                  <a:cs typeface="TT Interphases Bold"/>
                  <a:sym typeface="TT Interphases Bold"/>
                </a:rPr>
                <a:t>Fórmulas para productos tangibles en EKO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0" y="161925"/>
              <a:ext cx="16852900" cy="156103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8499"/>
                </a:lnSpc>
                <a:spcBef>
                  <a:spcPct val="0"/>
                </a:spcBef>
              </a:pPr>
              <a:r>
                <a:rPr lang="en-US" sz="8499" spc="-169" strike="noStrike" u="none">
                  <a:solidFill>
                    <a:srgbClr val="2563EB"/>
                  </a:solidFill>
                  <a:latin typeface="Cooper BT Light"/>
                  <a:ea typeface="Cooper BT Light"/>
                  <a:cs typeface="Cooper BT Light"/>
                  <a:sym typeface="Cooper BT Light"/>
                </a:rPr>
                <a:t>Físico: Cotizaciones</a:t>
              </a:r>
            </a:p>
          </p:txBody>
        </p:sp>
      </p:grpSp>
      <p:sp>
        <p:nvSpPr>
          <p:cNvPr name="Freeform 14" id="14"/>
          <p:cNvSpPr/>
          <p:nvPr/>
        </p:nvSpPr>
        <p:spPr>
          <a:xfrm flipH="true" flipV="false" rot="0">
            <a:off x="16850868" y="692349"/>
            <a:ext cx="1876083" cy="1497455"/>
          </a:xfrm>
          <a:custGeom>
            <a:avLst/>
            <a:gdLst/>
            <a:ahLst/>
            <a:cxnLst/>
            <a:rect r="r" b="b" t="t" l="l"/>
            <a:pathLst>
              <a:path h="1497455" w="1876083">
                <a:moveTo>
                  <a:pt x="1876083" y="0"/>
                </a:moveTo>
                <a:lnTo>
                  <a:pt x="0" y="0"/>
                </a:lnTo>
                <a:lnTo>
                  <a:pt x="0" y="1497455"/>
                </a:lnTo>
                <a:lnTo>
                  <a:pt x="1876083" y="1497455"/>
                </a:lnTo>
                <a:lnTo>
                  <a:pt x="187608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66750" y="5143500"/>
            <a:ext cx="5448300" cy="2817495"/>
            <a:chOff x="0" y="0"/>
            <a:chExt cx="7264400" cy="3756660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1155700"/>
              <a:ext cx="7264400" cy="26009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120"/>
                </a:lnSpc>
                <a:spcBef>
                  <a:spcPct val="0"/>
                </a:spcBef>
              </a:pPr>
              <a:r>
                <a:rPr lang="en-US" sz="2400" spc="-48" strike="noStrike" u="none">
                  <a:solidFill>
                    <a:srgbClr val="0F172A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El paquete Esencial incluye un bot de WhatsApp, automatizando respuestas, FAQs y programación. Es ideal para empresas que inician su viaje digital y buscan optimizar la atención.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-9525"/>
              <a:ext cx="7264400" cy="6191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00"/>
                </a:lnSpc>
                <a:spcBef>
                  <a:spcPct val="0"/>
                </a:spcBef>
              </a:pPr>
              <a:r>
                <a:rPr lang="en-US" sz="3000">
                  <a:solidFill>
                    <a:srgbClr val="2563EB"/>
                  </a:solidFill>
                  <a:latin typeface="Cooper BT Medium"/>
                  <a:ea typeface="Cooper BT Medium"/>
                  <a:cs typeface="Cooper BT Medium"/>
                  <a:sym typeface="Cooper BT Medium"/>
                </a:rPr>
                <a:t>Esencial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6419850" y="5143500"/>
            <a:ext cx="5448300" cy="2817495"/>
            <a:chOff x="0" y="0"/>
            <a:chExt cx="7264400" cy="3756660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0" y="1155700"/>
              <a:ext cx="7264400" cy="26009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120"/>
                </a:lnSpc>
                <a:spcBef>
                  <a:spcPct val="0"/>
                </a:spcBef>
              </a:pPr>
              <a:r>
                <a:rPr lang="en-US" sz="2400" spc="-48" strike="noStrike" u="none">
                  <a:solidFill>
                    <a:srgbClr val="0F172A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El paquete Plus abarca un CRM potente que gestiona pipelines, workflows y comunicación por email/SMS. Este nivel es perfecto para empresas listas para maximizar sus ventas.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-9525"/>
              <a:ext cx="7264400" cy="6191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00"/>
                </a:lnSpc>
                <a:spcBef>
                  <a:spcPct val="0"/>
                </a:spcBef>
              </a:pPr>
              <a:r>
                <a:rPr lang="en-US" sz="3000">
                  <a:solidFill>
                    <a:srgbClr val="2563EB"/>
                  </a:solidFill>
                  <a:latin typeface="Cooper BT Medium"/>
                  <a:ea typeface="Cooper BT Medium"/>
                  <a:cs typeface="Cooper BT Medium"/>
                  <a:sym typeface="Cooper BT Medium"/>
                </a:rPr>
                <a:t>Plus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2172950" y="5143500"/>
            <a:ext cx="5448300" cy="2817495"/>
            <a:chOff x="0" y="0"/>
            <a:chExt cx="7264400" cy="3756660"/>
          </a:xfrm>
        </p:grpSpPr>
        <p:sp>
          <p:nvSpPr>
            <p:cNvPr name="TextBox 9" id="9"/>
            <p:cNvSpPr txBox="true"/>
            <p:nvPr/>
          </p:nvSpPr>
          <p:spPr>
            <a:xfrm rot="0">
              <a:off x="0" y="1155700"/>
              <a:ext cx="7264400" cy="26009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120"/>
                </a:lnSpc>
                <a:spcBef>
                  <a:spcPct val="0"/>
                </a:spcBef>
              </a:pPr>
              <a:r>
                <a:rPr lang="en-US" sz="2400" spc="-48" strike="noStrike" u="none">
                  <a:solidFill>
                    <a:srgbClr val="0F172A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El paquete Premium ofrece una operación completa en HighLevel, con embudos de venta, inteligencia artificial y gestión de reputación. Es la opción más avanzada para negocios en crecimiento.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0" y="-9525"/>
              <a:ext cx="7264400" cy="6191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00"/>
                </a:lnSpc>
                <a:spcBef>
                  <a:spcPct val="0"/>
                </a:spcBef>
              </a:pPr>
              <a:r>
                <a:rPr lang="en-US" sz="3000">
                  <a:solidFill>
                    <a:srgbClr val="2563EB"/>
                  </a:solidFill>
                  <a:latin typeface="Cooper BT Medium"/>
                  <a:ea typeface="Cooper BT Medium"/>
                  <a:cs typeface="Cooper BT Medium"/>
                  <a:sym typeface="Cooper BT Medium"/>
                </a:rPr>
                <a:t>Premium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666750" y="666750"/>
            <a:ext cx="12639675" cy="1790700"/>
            <a:chOff x="0" y="0"/>
            <a:chExt cx="16852900" cy="2387600"/>
          </a:xfrm>
        </p:grpSpPr>
        <p:sp>
          <p:nvSpPr>
            <p:cNvPr name="TextBox 12" id="12"/>
            <p:cNvSpPr txBox="true"/>
            <p:nvPr/>
          </p:nvSpPr>
          <p:spPr>
            <a:xfrm rot="0">
              <a:off x="0" y="1869440"/>
              <a:ext cx="16852900" cy="5181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120"/>
                </a:lnSpc>
                <a:spcBef>
                  <a:spcPct val="0"/>
                </a:spcBef>
              </a:pPr>
              <a:r>
                <a:rPr lang="en-US" b="true" sz="2400" spc="-48" strike="noStrike" u="none">
                  <a:solidFill>
                    <a:srgbClr val="2563EB"/>
                  </a:solidFill>
                  <a:latin typeface="TT Interphases Bold"/>
                  <a:ea typeface="TT Interphases Bold"/>
                  <a:cs typeface="TT Interphases Bold"/>
                  <a:sym typeface="TT Interphases Bold"/>
                </a:rPr>
                <a:t>EKO ofrece paquetes en HighLevel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0" y="161925"/>
              <a:ext cx="16852900" cy="156103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8499"/>
                </a:lnSpc>
                <a:spcBef>
                  <a:spcPct val="0"/>
                </a:spcBef>
              </a:pPr>
              <a:r>
                <a:rPr lang="en-US" sz="8499" spc="-169" strike="noStrike" u="none">
                  <a:solidFill>
                    <a:srgbClr val="2563EB"/>
                  </a:solidFill>
                  <a:latin typeface="Cooper BT Light"/>
                  <a:ea typeface="Cooper BT Light"/>
                  <a:cs typeface="Cooper BT Light"/>
                  <a:sym typeface="Cooper BT Light"/>
                </a:rPr>
                <a:t>Soluciones Digitales</a:t>
              </a:r>
            </a:p>
          </p:txBody>
        </p:sp>
      </p:grpSp>
      <p:sp>
        <p:nvSpPr>
          <p:cNvPr name="Freeform 14" id="14"/>
          <p:cNvSpPr/>
          <p:nvPr/>
        </p:nvSpPr>
        <p:spPr>
          <a:xfrm flipH="true" flipV="false" rot="0">
            <a:off x="16850868" y="692349"/>
            <a:ext cx="1876083" cy="1497455"/>
          </a:xfrm>
          <a:custGeom>
            <a:avLst/>
            <a:gdLst/>
            <a:ahLst/>
            <a:cxnLst/>
            <a:rect r="r" b="b" t="t" l="l"/>
            <a:pathLst>
              <a:path h="1497455" w="1876083">
                <a:moveTo>
                  <a:pt x="1876083" y="0"/>
                </a:moveTo>
                <a:lnTo>
                  <a:pt x="0" y="0"/>
                </a:lnTo>
                <a:lnTo>
                  <a:pt x="0" y="1497455"/>
                </a:lnTo>
                <a:lnTo>
                  <a:pt x="1876083" y="1497455"/>
                </a:lnTo>
                <a:lnTo>
                  <a:pt x="187608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>
  <p:cSld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66750" y="3352800"/>
            <a:ext cx="5448300" cy="6267450"/>
            <a:chOff x="0" y="0"/>
            <a:chExt cx="1434943" cy="165068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34943" cy="1650686"/>
            </a:xfrm>
            <a:custGeom>
              <a:avLst/>
              <a:gdLst/>
              <a:ahLst/>
              <a:cxnLst/>
              <a:rect r="r" b="b" t="t" l="l"/>
              <a:pathLst>
                <a:path h="1650686" w="1434943">
                  <a:moveTo>
                    <a:pt x="56839" y="0"/>
                  </a:moveTo>
                  <a:lnTo>
                    <a:pt x="1378104" y="0"/>
                  </a:lnTo>
                  <a:cubicBezTo>
                    <a:pt x="1409495" y="0"/>
                    <a:pt x="1434943" y="25448"/>
                    <a:pt x="1434943" y="56839"/>
                  </a:cubicBezTo>
                  <a:lnTo>
                    <a:pt x="1434943" y="1593847"/>
                  </a:lnTo>
                  <a:cubicBezTo>
                    <a:pt x="1434943" y="1625239"/>
                    <a:pt x="1409495" y="1650686"/>
                    <a:pt x="1378104" y="1650686"/>
                  </a:cubicBezTo>
                  <a:lnTo>
                    <a:pt x="56839" y="1650686"/>
                  </a:lnTo>
                  <a:cubicBezTo>
                    <a:pt x="25448" y="1650686"/>
                    <a:pt x="0" y="1625239"/>
                    <a:pt x="0" y="1593847"/>
                  </a:cubicBezTo>
                  <a:lnTo>
                    <a:pt x="0" y="56839"/>
                  </a:lnTo>
                  <a:cubicBezTo>
                    <a:pt x="0" y="25448"/>
                    <a:pt x="25448" y="0"/>
                    <a:pt x="56839" y="0"/>
                  </a:cubicBezTo>
                  <a:close/>
                </a:path>
              </a:pathLst>
            </a:custGeom>
            <a:solidFill>
              <a:srgbClr val="0F172A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1434943" cy="16792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6419850" y="3352800"/>
            <a:ext cx="5448300" cy="6267450"/>
            <a:chOff x="0" y="0"/>
            <a:chExt cx="1434943" cy="165068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434943" cy="1650686"/>
            </a:xfrm>
            <a:custGeom>
              <a:avLst/>
              <a:gdLst/>
              <a:ahLst/>
              <a:cxnLst/>
              <a:rect r="r" b="b" t="t" l="l"/>
              <a:pathLst>
                <a:path h="1650686" w="1434943">
                  <a:moveTo>
                    <a:pt x="56839" y="0"/>
                  </a:moveTo>
                  <a:lnTo>
                    <a:pt x="1378104" y="0"/>
                  </a:lnTo>
                  <a:cubicBezTo>
                    <a:pt x="1409495" y="0"/>
                    <a:pt x="1434943" y="25448"/>
                    <a:pt x="1434943" y="56839"/>
                  </a:cubicBezTo>
                  <a:lnTo>
                    <a:pt x="1434943" y="1593847"/>
                  </a:lnTo>
                  <a:cubicBezTo>
                    <a:pt x="1434943" y="1625239"/>
                    <a:pt x="1409495" y="1650686"/>
                    <a:pt x="1378104" y="1650686"/>
                  </a:cubicBezTo>
                  <a:lnTo>
                    <a:pt x="56839" y="1650686"/>
                  </a:lnTo>
                  <a:cubicBezTo>
                    <a:pt x="25448" y="1650686"/>
                    <a:pt x="0" y="1625239"/>
                    <a:pt x="0" y="1593847"/>
                  </a:cubicBezTo>
                  <a:lnTo>
                    <a:pt x="0" y="56839"/>
                  </a:lnTo>
                  <a:cubicBezTo>
                    <a:pt x="0" y="25448"/>
                    <a:pt x="25448" y="0"/>
                    <a:pt x="56839" y="0"/>
                  </a:cubicBezTo>
                  <a:close/>
                </a:path>
              </a:pathLst>
            </a:custGeom>
            <a:solidFill>
              <a:srgbClr val="0F172A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28575"/>
              <a:ext cx="1434943" cy="16792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2172950" y="3352800"/>
            <a:ext cx="5448300" cy="6267450"/>
            <a:chOff x="0" y="0"/>
            <a:chExt cx="1434943" cy="165068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434943" cy="1650686"/>
            </a:xfrm>
            <a:custGeom>
              <a:avLst/>
              <a:gdLst/>
              <a:ahLst/>
              <a:cxnLst/>
              <a:rect r="r" b="b" t="t" l="l"/>
              <a:pathLst>
                <a:path h="1650686" w="1434943">
                  <a:moveTo>
                    <a:pt x="56839" y="0"/>
                  </a:moveTo>
                  <a:lnTo>
                    <a:pt x="1378104" y="0"/>
                  </a:lnTo>
                  <a:cubicBezTo>
                    <a:pt x="1409495" y="0"/>
                    <a:pt x="1434943" y="25448"/>
                    <a:pt x="1434943" y="56839"/>
                  </a:cubicBezTo>
                  <a:lnTo>
                    <a:pt x="1434943" y="1593847"/>
                  </a:lnTo>
                  <a:cubicBezTo>
                    <a:pt x="1434943" y="1625239"/>
                    <a:pt x="1409495" y="1650686"/>
                    <a:pt x="1378104" y="1650686"/>
                  </a:cubicBezTo>
                  <a:lnTo>
                    <a:pt x="56839" y="1650686"/>
                  </a:lnTo>
                  <a:cubicBezTo>
                    <a:pt x="25448" y="1650686"/>
                    <a:pt x="0" y="1625239"/>
                    <a:pt x="0" y="1593847"/>
                  </a:cubicBezTo>
                  <a:lnTo>
                    <a:pt x="0" y="56839"/>
                  </a:lnTo>
                  <a:cubicBezTo>
                    <a:pt x="0" y="25448"/>
                    <a:pt x="25448" y="0"/>
                    <a:pt x="56839" y="0"/>
                  </a:cubicBezTo>
                  <a:close/>
                </a:path>
              </a:pathLst>
            </a:custGeom>
            <a:solidFill>
              <a:srgbClr val="0F172A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28575"/>
              <a:ext cx="1434943" cy="16792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667589" y="828675"/>
            <a:ext cx="16952821" cy="11302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499"/>
              </a:lnSpc>
              <a:spcBef>
                <a:spcPct val="0"/>
              </a:spcBef>
            </a:pPr>
            <a:r>
              <a:rPr lang="en-US" sz="8499" spc="-169" strike="noStrike" u="none">
                <a:solidFill>
                  <a:srgbClr val="2563EB"/>
                </a:solidFill>
                <a:latin typeface="Cooper BT Light"/>
                <a:ea typeface="Cooper BT Light"/>
                <a:cs typeface="Cooper BT Light"/>
                <a:sym typeface="Cooper BT Light"/>
              </a:rPr>
              <a:t>Propuesta en una hoja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2105025" y="4248262"/>
            <a:ext cx="2571750" cy="3436508"/>
            <a:chOff x="0" y="0"/>
            <a:chExt cx="3429000" cy="4582011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0" y="142875"/>
              <a:ext cx="3429000" cy="147435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8000"/>
                </a:lnSpc>
                <a:spcBef>
                  <a:spcPct val="0"/>
                </a:spcBef>
              </a:pPr>
              <a:r>
                <a:rPr lang="en-US" sz="8000" spc="-160" strike="noStrike" u="none">
                  <a:solidFill>
                    <a:srgbClr val="2563EB"/>
                  </a:solidFill>
                  <a:latin typeface="Cooper BT Light"/>
                  <a:ea typeface="Cooper BT Light"/>
                  <a:cs typeface="Cooper BT Light"/>
                  <a:sym typeface="Cooper BT Light"/>
                </a:rPr>
                <a:t>01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0" y="1739900"/>
              <a:ext cx="3429000" cy="647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900"/>
                </a:lnSpc>
              </a:pPr>
              <a:r>
                <a:rPr lang="en-US" sz="3000">
                  <a:solidFill>
                    <a:srgbClr val="FFFFFF"/>
                  </a:solidFill>
                  <a:latin typeface="Cooper BT Light"/>
                  <a:ea typeface="Cooper BT Light"/>
                  <a:cs typeface="Cooper BT Light"/>
                  <a:sym typeface="Cooper BT Light"/>
                </a:rPr>
                <a:t>Línea y Nivel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0" y="3543151"/>
              <a:ext cx="3429000" cy="10388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120"/>
                </a:lnSpc>
                <a:spcBef>
                  <a:spcPct val="0"/>
                </a:spcBef>
              </a:pPr>
              <a:r>
                <a:rPr lang="en-US" sz="2400" spc="-48" strike="noStrike" u="none">
                  <a:solidFill>
                    <a:srgbClr val="FFFFFF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Definir qué se ofrece primero.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7858125" y="4248150"/>
            <a:ext cx="2571750" cy="4712896"/>
            <a:chOff x="0" y="0"/>
            <a:chExt cx="3429000" cy="6283861"/>
          </a:xfrm>
        </p:grpSpPr>
        <p:sp>
          <p:nvSpPr>
            <p:cNvPr name="TextBox 17" id="17"/>
            <p:cNvSpPr txBox="true"/>
            <p:nvPr/>
          </p:nvSpPr>
          <p:spPr>
            <a:xfrm rot="0">
              <a:off x="0" y="142875"/>
              <a:ext cx="3429000" cy="147435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8000"/>
                </a:lnSpc>
                <a:spcBef>
                  <a:spcPct val="0"/>
                </a:spcBef>
              </a:pPr>
              <a:r>
                <a:rPr lang="en-US" sz="8000" spc="-160" strike="noStrike" u="none">
                  <a:solidFill>
                    <a:srgbClr val="2563EB"/>
                  </a:solidFill>
                  <a:latin typeface="Cooper BT Light"/>
                  <a:ea typeface="Cooper BT Light"/>
                  <a:cs typeface="Cooper BT Light"/>
                  <a:sym typeface="Cooper BT Light"/>
                </a:rPr>
                <a:t>02</a:t>
              </a:r>
            </a:p>
          </p:txBody>
        </p:sp>
        <p:sp>
          <p:nvSpPr>
            <p:cNvPr name="TextBox 18" id="18"/>
            <p:cNvSpPr txBox="true"/>
            <p:nvPr/>
          </p:nvSpPr>
          <p:spPr>
            <a:xfrm rot="0">
              <a:off x="0" y="1739900"/>
              <a:ext cx="3429000" cy="13081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900"/>
                </a:lnSpc>
                <a:spcBef>
                  <a:spcPct val="0"/>
                </a:spcBef>
              </a:pPr>
              <a:r>
                <a:rPr lang="en-US" sz="3000" strike="noStrike" u="none">
                  <a:solidFill>
                    <a:srgbClr val="FFFFFF"/>
                  </a:solidFill>
                  <a:latin typeface="Cooper BT Light"/>
                  <a:ea typeface="Cooper BT Light"/>
                  <a:cs typeface="Cooper BT Light"/>
                  <a:sym typeface="Cooper BT Light"/>
                </a:rPr>
                <a:t>Cantidad y Marca</a:t>
              </a:r>
            </a:p>
          </p:txBody>
        </p:sp>
        <p:sp>
          <p:nvSpPr>
            <p:cNvPr name="TextBox 19" id="19"/>
            <p:cNvSpPr txBox="true"/>
            <p:nvPr/>
          </p:nvSpPr>
          <p:spPr>
            <a:xfrm rot="0">
              <a:off x="0" y="4203601"/>
              <a:ext cx="3429000" cy="20802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120"/>
                </a:lnSpc>
                <a:spcBef>
                  <a:spcPct val="0"/>
                </a:spcBef>
              </a:pPr>
              <a:r>
                <a:rPr lang="en-US" sz="2400" spc="-48" strike="noStrike" u="none">
                  <a:solidFill>
                    <a:srgbClr val="FFFFFF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Establecer unidades y personalización requerida.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3611225" y="4248150"/>
            <a:ext cx="2571750" cy="4322519"/>
            <a:chOff x="0" y="0"/>
            <a:chExt cx="3429000" cy="5763359"/>
          </a:xfrm>
        </p:grpSpPr>
        <p:sp>
          <p:nvSpPr>
            <p:cNvPr name="TextBox 21" id="21"/>
            <p:cNvSpPr txBox="true"/>
            <p:nvPr/>
          </p:nvSpPr>
          <p:spPr>
            <a:xfrm rot="0">
              <a:off x="0" y="142875"/>
              <a:ext cx="3429000" cy="147435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8000"/>
                </a:lnSpc>
                <a:spcBef>
                  <a:spcPct val="0"/>
                </a:spcBef>
              </a:pPr>
              <a:r>
                <a:rPr lang="en-US" sz="8000" spc="-160" strike="noStrike" u="none">
                  <a:solidFill>
                    <a:srgbClr val="2563EB"/>
                  </a:solidFill>
                  <a:latin typeface="Cooper BT Light"/>
                  <a:ea typeface="Cooper BT Light"/>
                  <a:cs typeface="Cooper BT Light"/>
                  <a:sym typeface="Cooper BT Light"/>
                </a:rPr>
                <a:t>03</a:t>
              </a:r>
            </a:p>
          </p:txBody>
        </p:sp>
        <p:sp>
          <p:nvSpPr>
            <p:cNvPr name="TextBox 22" id="22"/>
            <p:cNvSpPr txBox="true"/>
            <p:nvPr/>
          </p:nvSpPr>
          <p:spPr>
            <a:xfrm rot="0">
              <a:off x="0" y="1739900"/>
              <a:ext cx="3429000" cy="13081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900"/>
                </a:lnSpc>
                <a:spcBef>
                  <a:spcPct val="0"/>
                </a:spcBef>
              </a:pPr>
              <a:r>
                <a:rPr lang="en-US" sz="3000" strike="noStrike" u="none">
                  <a:solidFill>
                    <a:srgbClr val="FFFFFF"/>
                  </a:solidFill>
                  <a:latin typeface="Cooper BT Light"/>
                  <a:ea typeface="Cooper BT Light"/>
                  <a:cs typeface="Cooper BT Light"/>
                  <a:sym typeface="Cooper BT Light"/>
                </a:rPr>
                <a:t>Entrega y Opcionales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0" y="4203799"/>
              <a:ext cx="3429000" cy="15595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120"/>
                </a:lnSpc>
                <a:spcBef>
                  <a:spcPct val="0"/>
                </a:spcBef>
              </a:pPr>
              <a:r>
                <a:rPr lang="en-US" sz="2400" spc="-48" strike="noStrike" u="none">
                  <a:solidFill>
                    <a:srgbClr val="FFFFFF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Determinar tiempo y elementos adicionales.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296400" y="5133975"/>
            <a:ext cx="5448300" cy="1466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11519"/>
              </a:lnSpc>
            </a:pPr>
            <a:r>
              <a:rPr lang="en-US" sz="9600" spc="-480">
                <a:solidFill>
                  <a:srgbClr val="FFFFFF"/>
                </a:solidFill>
                <a:latin typeface="Cooper BT Light"/>
                <a:ea typeface="Cooper BT Light"/>
                <a:cs typeface="Cooper BT Light"/>
                <a:sym typeface="Cooper BT Light"/>
              </a:rPr>
              <a:t>1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105025" y="5133975"/>
            <a:ext cx="5448300" cy="1466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1519"/>
              </a:lnSpc>
            </a:pPr>
            <a:r>
              <a:rPr lang="en-US" sz="9600" spc="-480">
                <a:solidFill>
                  <a:srgbClr val="FFFFFF"/>
                </a:solidFill>
                <a:latin typeface="Cooper BT Light"/>
                <a:ea typeface="Cooper BT Light"/>
                <a:cs typeface="Cooper BT Light"/>
                <a:sym typeface="Cooper BT Light"/>
              </a:rPr>
              <a:t>50%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666750" y="666750"/>
            <a:ext cx="14077950" cy="1969824"/>
            <a:chOff x="0" y="0"/>
            <a:chExt cx="18770600" cy="2626432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161925"/>
              <a:ext cx="18770600" cy="156104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8499"/>
                </a:lnSpc>
                <a:spcBef>
                  <a:spcPct val="0"/>
                </a:spcBef>
              </a:pPr>
              <a:r>
                <a:rPr lang="en-US" sz="8499" spc="-169" strike="noStrike" u="none">
                  <a:solidFill>
                    <a:srgbClr val="FFFFFF"/>
                  </a:solidFill>
                  <a:latin typeface="Cooper BT Light"/>
                  <a:ea typeface="Cooper BT Light"/>
                  <a:cs typeface="Cooper BT Light"/>
                  <a:sym typeface="Cooper BT Light"/>
                </a:rPr>
                <a:t>Condiciones que se dejan fijas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2108272"/>
              <a:ext cx="18770600" cy="5181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120"/>
                </a:lnSpc>
                <a:spcBef>
                  <a:spcPct val="0"/>
                </a:spcBef>
              </a:pPr>
              <a:r>
                <a:rPr lang="en-US" b="true" sz="2400" spc="-48" strike="noStrike" u="none">
                  <a:solidFill>
                    <a:srgbClr val="FFFFFF"/>
                  </a:solidFill>
                  <a:latin typeface="TT Interphases Bold"/>
                  <a:ea typeface="TT Interphases Bold"/>
                  <a:cs typeface="TT Interphases Bold"/>
                  <a:sym typeface="TT Interphases Bold"/>
                </a:rPr>
                <a:t>Claves para reducir riesgos comerciales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2105025" y="7829550"/>
            <a:ext cx="6886575" cy="1031014"/>
            <a:chOff x="0" y="0"/>
            <a:chExt cx="9182100" cy="1374685"/>
          </a:xfrm>
        </p:grpSpPr>
        <p:sp>
          <p:nvSpPr>
            <p:cNvPr name="TextBox 8" id="8"/>
            <p:cNvSpPr txBox="true"/>
            <p:nvPr/>
          </p:nvSpPr>
          <p:spPr>
            <a:xfrm rot="0">
              <a:off x="0" y="-38100"/>
              <a:ext cx="9182100" cy="647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900"/>
                </a:lnSpc>
                <a:spcBef>
                  <a:spcPct val="0"/>
                </a:spcBef>
              </a:pPr>
              <a:r>
                <a:rPr lang="en-US" sz="3000" strike="noStrike" u="none">
                  <a:solidFill>
                    <a:srgbClr val="FFFFFF"/>
                  </a:solidFill>
                  <a:latin typeface="Cooper BT Medium"/>
                  <a:ea typeface="Cooper BT Medium"/>
                  <a:cs typeface="Cooper BT Medium"/>
                  <a:sym typeface="Cooper BT Medium"/>
                </a:rPr>
                <a:t>Pago inicial requerido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0" y="854346"/>
              <a:ext cx="9182100" cy="52033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119"/>
                </a:lnSpc>
                <a:spcBef>
                  <a:spcPct val="0"/>
                </a:spcBef>
              </a:pPr>
              <a:r>
                <a:rPr lang="en-US" sz="2399" spc="-47" strike="noStrike" u="none">
                  <a:solidFill>
                    <a:srgbClr val="FFFFFF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Para iniciar, se requiere un anticipo.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9296400" y="7829550"/>
            <a:ext cx="6886575" cy="1031014"/>
            <a:chOff x="0" y="0"/>
            <a:chExt cx="9182100" cy="1374685"/>
          </a:xfrm>
        </p:grpSpPr>
        <p:sp>
          <p:nvSpPr>
            <p:cNvPr name="TextBox 11" id="11"/>
            <p:cNvSpPr txBox="true"/>
            <p:nvPr/>
          </p:nvSpPr>
          <p:spPr>
            <a:xfrm rot="0">
              <a:off x="0" y="-38100"/>
              <a:ext cx="9182100" cy="647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900"/>
                </a:lnSpc>
                <a:spcBef>
                  <a:spcPct val="0"/>
                </a:spcBef>
              </a:pPr>
              <a:r>
                <a:rPr lang="en-US" sz="3000" strike="noStrike" u="none">
                  <a:solidFill>
                    <a:srgbClr val="FFFFFF"/>
                  </a:solidFill>
                  <a:latin typeface="Cooper BT Medium"/>
                  <a:ea typeface="Cooper BT Medium"/>
                  <a:cs typeface="Cooper BT Medium"/>
                  <a:sym typeface="Cooper BT Medium"/>
                </a:rPr>
                <a:t>Cambio menor incluido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0" y="854346"/>
              <a:ext cx="9182100" cy="52033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119"/>
                </a:lnSpc>
                <a:spcBef>
                  <a:spcPct val="0"/>
                </a:spcBef>
              </a:pPr>
              <a:r>
                <a:rPr lang="en-US" sz="2399" spc="-47" strike="noStrike" u="none">
                  <a:solidFill>
                    <a:srgbClr val="FFFFFF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Un único ajuste sin costo en la propuesta.</a:t>
              </a:r>
            </a:p>
          </p:txBody>
        </p:sp>
      </p:grpSp>
      <p:sp>
        <p:nvSpPr>
          <p:cNvPr name="Freeform 13" id="13"/>
          <p:cNvSpPr/>
          <p:nvPr/>
        </p:nvSpPr>
        <p:spPr>
          <a:xfrm flipH="true" flipV="false" rot="0">
            <a:off x="16850868" y="692349"/>
            <a:ext cx="1876083" cy="1497455"/>
          </a:xfrm>
          <a:custGeom>
            <a:avLst/>
            <a:gdLst/>
            <a:ahLst/>
            <a:cxnLst/>
            <a:rect r="r" b="b" t="t" l="l"/>
            <a:pathLst>
              <a:path h="1497455" w="1876083">
                <a:moveTo>
                  <a:pt x="1876083" y="0"/>
                </a:moveTo>
                <a:lnTo>
                  <a:pt x="0" y="0"/>
                </a:lnTo>
                <a:lnTo>
                  <a:pt x="0" y="1497455"/>
                </a:lnTo>
                <a:lnTo>
                  <a:pt x="1876083" y="1497455"/>
                </a:lnTo>
                <a:lnTo>
                  <a:pt x="187608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4" id="14"/>
          <p:cNvSpPr/>
          <p:nvPr/>
        </p:nvSpPr>
        <p:spPr>
          <a:xfrm flipH="true" flipV="false" rot="9828254">
            <a:off x="-696564" y="7785594"/>
            <a:ext cx="1876083" cy="1497455"/>
          </a:xfrm>
          <a:custGeom>
            <a:avLst/>
            <a:gdLst/>
            <a:ahLst/>
            <a:cxnLst/>
            <a:rect r="r" b="b" t="t" l="l"/>
            <a:pathLst>
              <a:path h="1497455" w="1876083">
                <a:moveTo>
                  <a:pt x="1876083" y="0"/>
                </a:moveTo>
                <a:lnTo>
                  <a:pt x="0" y="0"/>
                </a:lnTo>
                <a:lnTo>
                  <a:pt x="0" y="1497456"/>
                </a:lnTo>
                <a:lnTo>
                  <a:pt x="1876083" y="1497456"/>
                </a:lnTo>
                <a:lnTo>
                  <a:pt x="187608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473009" y="666750"/>
            <a:ext cx="9148241" cy="8953500"/>
            <a:chOff x="0" y="0"/>
            <a:chExt cx="2409413" cy="235812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09413" cy="2358124"/>
            </a:xfrm>
            <a:custGeom>
              <a:avLst/>
              <a:gdLst/>
              <a:ahLst/>
              <a:cxnLst/>
              <a:rect r="r" b="b" t="t" l="l"/>
              <a:pathLst>
                <a:path h="2358124" w="2409413">
                  <a:moveTo>
                    <a:pt x="33851" y="0"/>
                  </a:moveTo>
                  <a:lnTo>
                    <a:pt x="2375562" y="0"/>
                  </a:lnTo>
                  <a:cubicBezTo>
                    <a:pt x="2394258" y="0"/>
                    <a:pt x="2409413" y="15156"/>
                    <a:pt x="2409413" y="33851"/>
                  </a:cubicBezTo>
                  <a:lnTo>
                    <a:pt x="2409413" y="2324272"/>
                  </a:lnTo>
                  <a:cubicBezTo>
                    <a:pt x="2409413" y="2342968"/>
                    <a:pt x="2394258" y="2358124"/>
                    <a:pt x="2375562" y="2358124"/>
                  </a:cubicBezTo>
                  <a:lnTo>
                    <a:pt x="33851" y="2358124"/>
                  </a:lnTo>
                  <a:cubicBezTo>
                    <a:pt x="24873" y="2358124"/>
                    <a:pt x="16263" y="2354557"/>
                    <a:pt x="9915" y="2348209"/>
                  </a:cubicBezTo>
                  <a:cubicBezTo>
                    <a:pt x="3566" y="2341861"/>
                    <a:pt x="0" y="2333250"/>
                    <a:pt x="0" y="2324272"/>
                  </a:cubicBezTo>
                  <a:lnTo>
                    <a:pt x="0" y="33851"/>
                  </a:lnTo>
                  <a:cubicBezTo>
                    <a:pt x="0" y="15156"/>
                    <a:pt x="15156" y="0"/>
                    <a:pt x="33851" y="0"/>
                  </a:cubicBezTo>
                  <a:close/>
                </a:path>
              </a:pathLst>
            </a:custGeom>
            <a:solidFill>
              <a:srgbClr val="F5F7FA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2409413" cy="23866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666750" y="666750"/>
            <a:ext cx="6886575" cy="3048001"/>
            <a:chOff x="0" y="0"/>
            <a:chExt cx="9182100" cy="4064001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0" y="3545841"/>
              <a:ext cx="9182100" cy="5181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120"/>
                </a:lnSpc>
                <a:spcBef>
                  <a:spcPct val="0"/>
                </a:spcBef>
              </a:pPr>
              <a:r>
                <a:rPr lang="en-US" b="true" sz="2400" spc="-48" strike="noStrike" u="none">
                  <a:solidFill>
                    <a:srgbClr val="2563EB"/>
                  </a:solidFill>
                  <a:latin typeface="TT Interphases Bold"/>
                  <a:ea typeface="TT Interphases Bold"/>
                  <a:cs typeface="TT Interphases Bold"/>
                  <a:sym typeface="TT Interphases Bold"/>
                </a:rPr>
                <a:t>Orden para optimizar la capacidad de EKO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161925"/>
              <a:ext cx="9182100" cy="299614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8499"/>
                </a:lnSpc>
                <a:spcBef>
                  <a:spcPct val="0"/>
                </a:spcBef>
              </a:pPr>
              <a:r>
                <a:rPr lang="en-US" sz="8499" spc="-169" strike="noStrike" u="none">
                  <a:solidFill>
                    <a:srgbClr val="FFFFFF"/>
                  </a:solidFill>
                  <a:latin typeface="Cooper BT Light"/>
                  <a:ea typeface="Cooper BT Light"/>
                  <a:cs typeface="Cooper BT Light"/>
                  <a:sym typeface="Cooper BT Light"/>
                </a:rPr>
                <a:t>Prioridad de líneas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9296400" y="1562100"/>
            <a:ext cx="6886575" cy="903605"/>
            <a:chOff x="0" y="0"/>
            <a:chExt cx="9182100" cy="1204806"/>
          </a:xfrm>
        </p:grpSpPr>
        <p:sp>
          <p:nvSpPr>
            <p:cNvPr name="TextBox 9" id="9"/>
            <p:cNvSpPr txBox="true"/>
            <p:nvPr/>
          </p:nvSpPr>
          <p:spPr>
            <a:xfrm rot="0">
              <a:off x="0" y="-38100"/>
              <a:ext cx="9182100" cy="647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900"/>
                </a:lnSpc>
                <a:spcBef>
                  <a:spcPct val="0"/>
                </a:spcBef>
              </a:pPr>
              <a:r>
                <a:rPr lang="en-US" sz="3000" strike="noStrike" u="none">
                  <a:solidFill>
                    <a:srgbClr val="2563EB"/>
                  </a:solidFill>
                  <a:latin typeface="Cooper BT Light"/>
                  <a:ea typeface="Cooper BT Light"/>
                  <a:cs typeface="Cooper BT Light"/>
                  <a:sym typeface="Cooper BT Light"/>
                </a:rPr>
                <a:t>Marca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0" y="686646"/>
              <a:ext cx="9182100" cy="5181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120"/>
                </a:lnSpc>
                <a:spcBef>
                  <a:spcPct val="0"/>
                </a:spcBef>
              </a:pPr>
              <a:r>
                <a:rPr lang="en-US" sz="2400" spc="-48" strike="noStrike" u="none">
                  <a:solidFill>
                    <a:srgbClr val="0F172A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Entra rápido, establece relaciones y genera ingresos.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9296400" y="3354706"/>
            <a:ext cx="6886575" cy="903605"/>
            <a:chOff x="0" y="0"/>
            <a:chExt cx="9182100" cy="1204806"/>
          </a:xfrm>
        </p:grpSpPr>
        <p:sp>
          <p:nvSpPr>
            <p:cNvPr name="TextBox 12" id="12"/>
            <p:cNvSpPr txBox="true"/>
            <p:nvPr/>
          </p:nvSpPr>
          <p:spPr>
            <a:xfrm rot="0">
              <a:off x="0" y="-38100"/>
              <a:ext cx="9182100" cy="647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900"/>
                </a:lnSpc>
                <a:spcBef>
                  <a:spcPct val="0"/>
                </a:spcBef>
              </a:pPr>
              <a:r>
                <a:rPr lang="en-US" sz="3000" strike="noStrike" u="none">
                  <a:solidFill>
                    <a:srgbClr val="2563EB"/>
                  </a:solidFill>
                  <a:latin typeface="Cooper BT Light"/>
                  <a:ea typeface="Cooper BT Light"/>
                  <a:cs typeface="Cooper BT Light"/>
                  <a:sym typeface="Cooper BT Light"/>
                </a:rPr>
                <a:t>Equipo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0" y="686646"/>
              <a:ext cx="9182100" cy="5181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120"/>
                </a:lnSpc>
                <a:spcBef>
                  <a:spcPct val="0"/>
                </a:spcBef>
              </a:pPr>
              <a:r>
                <a:rPr lang="en-US" sz="2400" spc="-48" strike="noStrike" u="none">
                  <a:solidFill>
                    <a:srgbClr val="0F172A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Pedido repetible que fortalece la relación con RR.HH.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9296400" y="5144135"/>
            <a:ext cx="6886575" cy="903605"/>
            <a:chOff x="0" y="0"/>
            <a:chExt cx="9182100" cy="1204806"/>
          </a:xfrm>
        </p:grpSpPr>
        <p:sp>
          <p:nvSpPr>
            <p:cNvPr name="TextBox 15" id="15"/>
            <p:cNvSpPr txBox="true"/>
            <p:nvPr/>
          </p:nvSpPr>
          <p:spPr>
            <a:xfrm rot="0">
              <a:off x="0" y="-38100"/>
              <a:ext cx="9182100" cy="647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900"/>
                </a:lnSpc>
                <a:spcBef>
                  <a:spcPct val="0"/>
                </a:spcBef>
              </a:pPr>
              <a:r>
                <a:rPr lang="en-US" sz="3000" strike="noStrike" u="none">
                  <a:solidFill>
                    <a:srgbClr val="2563EB"/>
                  </a:solidFill>
                  <a:latin typeface="Cooper BT Light"/>
                  <a:ea typeface="Cooper BT Light"/>
                  <a:cs typeface="Cooper BT Light"/>
                  <a:sym typeface="Cooper BT Light"/>
                </a:rPr>
                <a:t>Ocasión</a:t>
              </a:r>
            </a:p>
          </p:txBody>
        </p:sp>
        <p:sp>
          <p:nvSpPr>
            <p:cNvPr name="TextBox 16" id="16"/>
            <p:cNvSpPr txBox="true"/>
            <p:nvPr/>
          </p:nvSpPr>
          <p:spPr>
            <a:xfrm rot="0">
              <a:off x="0" y="686646"/>
              <a:ext cx="9182100" cy="5181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120"/>
                </a:lnSpc>
                <a:spcBef>
                  <a:spcPct val="0"/>
                </a:spcBef>
              </a:pPr>
              <a:r>
                <a:rPr lang="en-US" sz="2400" spc="-48" strike="noStrike" u="none">
                  <a:solidFill>
                    <a:srgbClr val="0F172A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Concentra caja en el segundo semestre del año.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9296400" y="6933565"/>
            <a:ext cx="6886575" cy="903605"/>
            <a:chOff x="0" y="0"/>
            <a:chExt cx="9182100" cy="1204806"/>
          </a:xfrm>
        </p:grpSpPr>
        <p:sp>
          <p:nvSpPr>
            <p:cNvPr name="TextBox 18" id="18"/>
            <p:cNvSpPr txBox="true"/>
            <p:nvPr/>
          </p:nvSpPr>
          <p:spPr>
            <a:xfrm rot="0">
              <a:off x="0" y="-38100"/>
              <a:ext cx="9182100" cy="647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900"/>
                </a:lnSpc>
                <a:spcBef>
                  <a:spcPct val="0"/>
                </a:spcBef>
              </a:pPr>
              <a:r>
                <a:rPr lang="en-US" sz="3000" strike="noStrike" u="none">
                  <a:solidFill>
                    <a:srgbClr val="2563EB"/>
                  </a:solidFill>
                  <a:latin typeface="Cooper BT Light"/>
                  <a:ea typeface="Cooper BT Light"/>
                  <a:cs typeface="Cooper BT Light"/>
                  <a:sym typeface="Cooper BT Light"/>
                </a:rPr>
                <a:t>Evento</a:t>
              </a:r>
            </a:p>
          </p:txBody>
        </p:sp>
        <p:sp>
          <p:nvSpPr>
            <p:cNvPr name="TextBox 19" id="19"/>
            <p:cNvSpPr txBox="true"/>
            <p:nvPr/>
          </p:nvSpPr>
          <p:spPr>
            <a:xfrm rot="0">
              <a:off x="0" y="686646"/>
              <a:ext cx="9182100" cy="5181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120"/>
                </a:lnSpc>
                <a:spcBef>
                  <a:spcPct val="0"/>
                </a:spcBef>
              </a:pPr>
              <a:r>
                <a:rPr lang="en-US" sz="2400" spc="-48" strike="noStrike" u="none">
                  <a:solidFill>
                    <a:srgbClr val="0F172A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Escala con gráfica y kits ya resueltos.</a:t>
              </a:r>
            </a:p>
          </p:txBody>
        </p:sp>
      </p:grpSp>
      <p:sp>
        <p:nvSpPr>
          <p:cNvPr name="Freeform 20" id="20"/>
          <p:cNvSpPr/>
          <p:nvPr/>
        </p:nvSpPr>
        <p:spPr>
          <a:xfrm flipH="false" flipV="false" rot="0">
            <a:off x="-700808" y="6607510"/>
            <a:ext cx="3459016" cy="4461104"/>
          </a:xfrm>
          <a:custGeom>
            <a:avLst/>
            <a:gdLst/>
            <a:ahLst/>
            <a:cxnLst/>
            <a:rect r="r" b="b" t="t" l="l"/>
            <a:pathLst>
              <a:path h="4461104" w="3459016">
                <a:moveTo>
                  <a:pt x="0" y="0"/>
                </a:moveTo>
                <a:lnTo>
                  <a:pt x="3459016" y="0"/>
                </a:lnTo>
                <a:lnTo>
                  <a:pt x="3459016" y="4461105"/>
                </a:lnTo>
                <a:lnTo>
                  <a:pt x="0" y="44611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102596" y="0"/>
            <a:ext cx="8185404" cy="10287000"/>
            <a:chOff x="0" y="0"/>
            <a:chExt cx="2155827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55827" cy="2709333"/>
            </a:xfrm>
            <a:custGeom>
              <a:avLst/>
              <a:gdLst/>
              <a:ahLst/>
              <a:cxnLst/>
              <a:rect r="r" b="b" t="t" l="l"/>
              <a:pathLst>
                <a:path h="2709333" w="2155827">
                  <a:moveTo>
                    <a:pt x="0" y="0"/>
                  </a:moveTo>
                  <a:lnTo>
                    <a:pt x="2155827" y="0"/>
                  </a:lnTo>
                  <a:lnTo>
                    <a:pt x="215582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2563EB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2155827" cy="27379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0708180" y="666750"/>
            <a:ext cx="6947741" cy="8953500"/>
            <a:chOff x="0" y="0"/>
            <a:chExt cx="812800" cy="104744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1047449"/>
            </a:xfrm>
            <a:custGeom>
              <a:avLst/>
              <a:gdLst/>
              <a:ahLst/>
              <a:cxnLst/>
              <a:rect r="r" b="b" t="t" l="l"/>
              <a:pathLst>
                <a:path h="1047449" w="812800">
                  <a:moveTo>
                    <a:pt x="44572" y="0"/>
                  </a:moveTo>
                  <a:lnTo>
                    <a:pt x="768228" y="0"/>
                  </a:lnTo>
                  <a:cubicBezTo>
                    <a:pt x="792844" y="0"/>
                    <a:pt x="812800" y="19956"/>
                    <a:pt x="812800" y="44572"/>
                  </a:cubicBezTo>
                  <a:lnTo>
                    <a:pt x="812800" y="1002877"/>
                  </a:lnTo>
                  <a:cubicBezTo>
                    <a:pt x="812800" y="1027493"/>
                    <a:pt x="792844" y="1047449"/>
                    <a:pt x="768228" y="1047449"/>
                  </a:cubicBezTo>
                  <a:lnTo>
                    <a:pt x="44572" y="1047449"/>
                  </a:lnTo>
                  <a:cubicBezTo>
                    <a:pt x="19956" y="1047449"/>
                    <a:pt x="0" y="1027493"/>
                    <a:pt x="0" y="1002877"/>
                  </a:cubicBezTo>
                  <a:lnTo>
                    <a:pt x="0" y="44572"/>
                  </a:lnTo>
                  <a:cubicBezTo>
                    <a:pt x="0" y="19956"/>
                    <a:pt x="19956" y="0"/>
                    <a:pt x="44572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634" r="0" b="-634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666750" y="828675"/>
            <a:ext cx="8324850" cy="11302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499"/>
              </a:lnSpc>
              <a:spcBef>
                <a:spcPct val="0"/>
              </a:spcBef>
            </a:pPr>
            <a:r>
              <a:rPr lang="en-US" sz="8499" spc="-169" strike="noStrike" u="none">
                <a:solidFill>
                  <a:srgbClr val="FFFFFF"/>
                </a:solidFill>
                <a:latin typeface="Cooper BT Light"/>
                <a:ea typeface="Cooper BT Light"/>
                <a:cs typeface="Cooper BT Light"/>
                <a:sym typeface="Cooper BT Light"/>
              </a:rPr>
              <a:t>Contáctanos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666750" y="5143500"/>
            <a:ext cx="8324850" cy="895350"/>
            <a:chOff x="0" y="0"/>
            <a:chExt cx="11099800" cy="1193800"/>
          </a:xfrm>
        </p:grpSpPr>
        <p:sp>
          <p:nvSpPr>
            <p:cNvPr name="TextBox 9" id="9"/>
            <p:cNvSpPr txBox="true"/>
            <p:nvPr/>
          </p:nvSpPr>
          <p:spPr>
            <a:xfrm rot="0">
              <a:off x="0" y="-38100"/>
              <a:ext cx="11099800" cy="5181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120"/>
                </a:lnSpc>
                <a:spcBef>
                  <a:spcPct val="0"/>
                </a:spcBef>
              </a:pPr>
              <a:r>
                <a:rPr lang="en-US" b="true" sz="2400" spc="-48" strike="noStrike" u="none">
                  <a:solidFill>
                    <a:srgbClr val="FFFFFF"/>
                  </a:solidFill>
                  <a:latin typeface="TT Interphases Bold"/>
                  <a:ea typeface="TT Interphases Bold"/>
                  <a:cs typeface="TT Interphases Bold"/>
                  <a:sym typeface="TT Interphases Bold"/>
                </a:rPr>
                <a:t>Email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0" y="675640"/>
              <a:ext cx="11099800" cy="5181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120"/>
                </a:lnSpc>
                <a:spcBef>
                  <a:spcPct val="0"/>
                </a:spcBef>
              </a:pPr>
              <a:r>
                <a:rPr lang="en-US" sz="2400" spc="-48" strike="noStrike" u="none">
                  <a:solidFill>
                    <a:srgbClr val="FFFFFF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hola@eko.studio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666750" y="6934200"/>
            <a:ext cx="8324850" cy="895350"/>
            <a:chOff x="0" y="0"/>
            <a:chExt cx="11099800" cy="1193800"/>
          </a:xfrm>
        </p:grpSpPr>
        <p:sp>
          <p:nvSpPr>
            <p:cNvPr name="TextBox 12" id="12"/>
            <p:cNvSpPr txBox="true"/>
            <p:nvPr/>
          </p:nvSpPr>
          <p:spPr>
            <a:xfrm rot="0">
              <a:off x="0" y="-38100"/>
              <a:ext cx="11099800" cy="5181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120"/>
                </a:lnSpc>
                <a:spcBef>
                  <a:spcPct val="0"/>
                </a:spcBef>
              </a:pPr>
              <a:r>
                <a:rPr lang="en-US" b="true" sz="2400" spc="-48" strike="noStrike" u="none">
                  <a:solidFill>
                    <a:srgbClr val="FFFFFF"/>
                  </a:solidFill>
                  <a:latin typeface="TT Interphases Bold"/>
                  <a:ea typeface="TT Interphases Bold"/>
                  <a:cs typeface="TT Interphases Bold"/>
                  <a:sym typeface="TT Interphases Bold"/>
                </a:rPr>
                <a:t>Redes sociales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0" y="675640"/>
              <a:ext cx="11099800" cy="5181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120"/>
                </a:lnSpc>
                <a:spcBef>
                  <a:spcPct val="0"/>
                </a:spcBef>
              </a:pPr>
              <a:r>
                <a:rPr lang="en-US" sz="2400" spc="-48" strike="noStrike" u="none">
                  <a:solidFill>
                    <a:srgbClr val="FFFFFF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@reallygreatsite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666750" y="8724900"/>
            <a:ext cx="8324850" cy="895350"/>
            <a:chOff x="0" y="0"/>
            <a:chExt cx="11099800" cy="1193800"/>
          </a:xfrm>
        </p:grpSpPr>
        <p:sp>
          <p:nvSpPr>
            <p:cNvPr name="TextBox 15" id="15"/>
            <p:cNvSpPr txBox="true"/>
            <p:nvPr/>
          </p:nvSpPr>
          <p:spPr>
            <a:xfrm rot="0">
              <a:off x="0" y="-38100"/>
              <a:ext cx="11099800" cy="5181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120"/>
                </a:lnSpc>
                <a:spcBef>
                  <a:spcPct val="0"/>
                </a:spcBef>
              </a:pPr>
              <a:r>
                <a:rPr lang="en-US" b="true" sz="2400" spc="-48" strike="noStrike" u="none">
                  <a:solidFill>
                    <a:srgbClr val="FFFFFF"/>
                  </a:solidFill>
                  <a:latin typeface="TT Interphases Bold"/>
                  <a:ea typeface="TT Interphases Bold"/>
                  <a:cs typeface="TT Interphases Bold"/>
                  <a:sym typeface="TT Interphases Bold"/>
                </a:rPr>
                <a:t>Teléfono</a:t>
              </a:r>
            </a:p>
          </p:txBody>
        </p:sp>
        <p:sp>
          <p:nvSpPr>
            <p:cNvPr name="TextBox 16" id="16"/>
            <p:cNvSpPr txBox="true"/>
            <p:nvPr/>
          </p:nvSpPr>
          <p:spPr>
            <a:xfrm rot="0">
              <a:off x="0" y="675640"/>
              <a:ext cx="11099800" cy="5181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120"/>
                </a:lnSpc>
                <a:spcBef>
                  <a:spcPct val="0"/>
                </a:spcBef>
              </a:pPr>
              <a:r>
                <a:rPr lang="en-US" sz="2400" spc="-48" strike="noStrike" u="none">
                  <a:solidFill>
                    <a:srgbClr val="FFFFFF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123-456-7890</a:t>
              </a: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10708180" y="9066"/>
            <a:ext cx="1438275" cy="1315368"/>
          </a:xfrm>
          <a:custGeom>
            <a:avLst/>
            <a:gdLst/>
            <a:ahLst/>
            <a:cxnLst/>
            <a:rect r="r" b="b" t="t" l="l"/>
            <a:pathLst>
              <a:path h="1315368" w="1438275">
                <a:moveTo>
                  <a:pt x="0" y="0"/>
                </a:moveTo>
                <a:lnTo>
                  <a:pt x="1438275" y="0"/>
                </a:lnTo>
                <a:lnTo>
                  <a:pt x="1438275" y="1315368"/>
                </a:lnTo>
                <a:lnTo>
                  <a:pt x="0" y="131536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description>Presentación - EKO — La solución armada</dc:description>
  <dc:identifier>DAHUwqR6qcY</dc:identifier>
  <dcterms:modified xsi:type="dcterms:W3CDTF">2011-08-01T06:04:30Z</dcterms:modified>
  <cp:revision>1</cp:revision>
  <dc:title>Presentación - EKO — La solución armada</dc:title>
</cp:coreProperties>
</file>